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Default Extension="fntdata" ContentType="application/x-fontdata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373" r:id="rId3"/>
    <p:sldId id="294" r:id="rId4"/>
    <p:sldId id="301" r:id="rId5"/>
    <p:sldId id="259" r:id="rId6"/>
    <p:sldId id="298" r:id="rId7"/>
    <p:sldId id="300" r:id="rId8"/>
    <p:sldId id="299" r:id="rId9"/>
    <p:sldId id="297" r:id="rId10"/>
    <p:sldId id="296" r:id="rId11"/>
    <p:sldId id="295" r:id="rId12"/>
    <p:sldId id="302" r:id="rId13"/>
    <p:sldId id="261" r:id="rId14"/>
    <p:sldId id="310" r:id="rId15"/>
    <p:sldId id="262" r:id="rId16"/>
    <p:sldId id="263" r:id="rId17"/>
    <p:sldId id="264" r:id="rId18"/>
    <p:sldId id="265" r:id="rId19"/>
    <p:sldId id="266" r:id="rId20"/>
    <p:sldId id="267" r:id="rId21"/>
    <p:sldId id="309" r:id="rId22"/>
    <p:sldId id="308" r:id="rId23"/>
    <p:sldId id="307" r:id="rId24"/>
    <p:sldId id="306" r:id="rId25"/>
    <p:sldId id="272" r:id="rId26"/>
    <p:sldId id="304" r:id="rId27"/>
    <p:sldId id="316" r:id="rId28"/>
    <p:sldId id="317" r:id="rId29"/>
    <p:sldId id="303" r:id="rId30"/>
    <p:sldId id="315" r:id="rId31"/>
    <p:sldId id="314" r:id="rId32"/>
    <p:sldId id="313" r:id="rId33"/>
    <p:sldId id="323" r:id="rId34"/>
    <p:sldId id="312" r:id="rId35"/>
    <p:sldId id="322" r:id="rId36"/>
    <p:sldId id="321" r:id="rId37"/>
    <p:sldId id="320" r:id="rId38"/>
    <p:sldId id="319" r:id="rId39"/>
    <p:sldId id="318" r:id="rId40"/>
    <p:sldId id="311" r:id="rId41"/>
    <p:sldId id="324" r:id="rId42"/>
    <p:sldId id="333" r:id="rId43"/>
    <p:sldId id="332" r:id="rId44"/>
    <p:sldId id="331" r:id="rId45"/>
    <p:sldId id="330" r:id="rId46"/>
    <p:sldId id="329" r:id="rId47"/>
    <p:sldId id="328" r:id="rId48"/>
    <p:sldId id="327" r:id="rId49"/>
    <p:sldId id="326" r:id="rId50"/>
    <p:sldId id="340" r:id="rId51"/>
    <p:sldId id="339" r:id="rId52"/>
    <p:sldId id="338" r:id="rId53"/>
    <p:sldId id="337" r:id="rId54"/>
    <p:sldId id="336" r:id="rId55"/>
    <p:sldId id="335" r:id="rId56"/>
    <p:sldId id="334" r:id="rId57"/>
    <p:sldId id="348" r:id="rId58"/>
    <p:sldId id="347" r:id="rId59"/>
    <p:sldId id="325" r:id="rId60"/>
    <p:sldId id="346" r:id="rId61"/>
    <p:sldId id="345" r:id="rId62"/>
    <p:sldId id="344" r:id="rId63"/>
    <p:sldId id="343" r:id="rId64"/>
    <p:sldId id="341" r:id="rId65"/>
    <p:sldId id="358" r:id="rId66"/>
    <p:sldId id="357" r:id="rId67"/>
    <p:sldId id="356" r:id="rId68"/>
    <p:sldId id="355" r:id="rId69"/>
    <p:sldId id="354" r:id="rId70"/>
    <p:sldId id="353" r:id="rId71"/>
    <p:sldId id="352" r:id="rId72"/>
    <p:sldId id="351" r:id="rId73"/>
    <p:sldId id="350" r:id="rId74"/>
    <p:sldId id="349" r:id="rId75"/>
    <p:sldId id="363" r:id="rId76"/>
    <p:sldId id="362" r:id="rId77"/>
    <p:sldId id="361" r:id="rId78"/>
    <p:sldId id="360" r:id="rId79"/>
    <p:sldId id="359" r:id="rId80"/>
    <p:sldId id="370" r:id="rId81"/>
    <p:sldId id="369" r:id="rId82"/>
    <p:sldId id="368" r:id="rId83"/>
    <p:sldId id="367" r:id="rId84"/>
    <p:sldId id="366" r:id="rId85"/>
    <p:sldId id="365" r:id="rId86"/>
    <p:sldId id="364" r:id="rId87"/>
    <p:sldId id="371" r:id="rId88"/>
    <p:sldId id="257" r:id="rId89"/>
    <p:sldId id="258" r:id="rId90"/>
    <p:sldId id="260" r:id="rId91"/>
    <p:sldId id="268" r:id="rId92"/>
    <p:sldId id="269" r:id="rId93"/>
    <p:sldId id="270" r:id="rId94"/>
    <p:sldId id="271" r:id="rId95"/>
    <p:sldId id="372" r:id="rId96"/>
    <p:sldId id="273" r:id="rId97"/>
    <p:sldId id="274" r:id="rId98"/>
    <p:sldId id="275" r:id="rId99"/>
    <p:sldId id="276" r:id="rId100"/>
    <p:sldId id="277" r:id="rId101"/>
    <p:sldId id="278" r:id="rId102"/>
    <p:sldId id="279" r:id="rId103"/>
    <p:sldId id="280" r:id="rId104"/>
    <p:sldId id="281" r:id="rId105"/>
    <p:sldId id="282" r:id="rId106"/>
    <p:sldId id="283" r:id="rId107"/>
    <p:sldId id="284" r:id="rId108"/>
    <p:sldId id="285" r:id="rId109"/>
    <p:sldId id="286" r:id="rId110"/>
    <p:sldId id="287" r:id="rId111"/>
    <p:sldId id="288" r:id="rId112"/>
    <p:sldId id="289" r:id="rId113"/>
    <p:sldId id="290" r:id="rId114"/>
    <p:sldId id="291" r:id="rId115"/>
    <p:sldId id="292" r:id="rId116"/>
  </p:sldIdLst>
  <p:sldSz cx="18288000" cy="10287000"/>
  <p:notesSz cx="6858000" cy="9144000"/>
  <p:embeddedFontLst>
    <p:embeddedFont>
      <p:font typeface="Evolventa" charset="0"/>
      <p:regular r:id="rId117"/>
    </p:embeddedFont>
    <p:embeddedFont>
      <p:font typeface="Calibri" pitchFamily="34" charset="0"/>
      <p:regular r:id="rId118"/>
      <p:bold r:id="rId119"/>
      <p:italic r:id="rId120"/>
      <p:boldItalic r:id="rId121"/>
    </p:embeddedFont>
    <p:embeddedFont>
      <p:font typeface="Evolventa Bold" charset="0"/>
      <p:regular r:id="rId122"/>
    </p:embeddedFont>
    <p:embeddedFont>
      <p:font typeface="Open Sans Light Bold" charset="0"/>
      <p:regular r:id="rId123"/>
    </p:embeddedFont>
    <p:embeddedFont>
      <p:font typeface="Arimo" charset="0"/>
      <p:regular r:id="rId124"/>
    </p:embeddedFont>
    <p:embeddedFont>
      <p:font typeface="Arimo Italics" charset="0"/>
      <p:regular r:id="rId125"/>
    </p:embeddedFont>
    <p:embeddedFont>
      <p:font typeface="Open Sans Light" charset="0"/>
      <p:regular r:id="rId1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0" autoAdjust="0"/>
    <p:restoredTop sz="94622" autoAdjust="0"/>
  </p:normalViewPr>
  <p:slideViewPr>
    <p:cSldViewPr>
      <p:cViewPr>
        <p:scale>
          <a:sx n="30" d="100"/>
          <a:sy n="30" d="100"/>
        </p:scale>
        <p:origin x="-1412" y="-5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7.fntdata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font" Target="fonts/font2.fntdata"/><Relationship Id="rId12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font" Target="fonts/font8.fntdata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font" Target="fonts/font3.fntdata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6.fntdata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4.fntdata"/><Relationship Id="rId125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image" Target="../media/image8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3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9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6.svg"/><Relationship Id="rId7" Type="http://schemas.openxmlformats.org/officeDocument/2006/relationships/image" Target="../media/image93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5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1.png"/><Relationship Id="rId18" Type="http://schemas.openxmlformats.org/officeDocument/2006/relationships/image" Target="../media/image166.png"/><Relationship Id="rId3" Type="http://schemas.openxmlformats.org/officeDocument/2006/relationships/image" Target="../media/image96.svg"/><Relationship Id="rId21" Type="http://schemas.openxmlformats.org/officeDocument/2006/relationships/image" Target="../media/image100.svg"/><Relationship Id="rId7" Type="http://schemas.openxmlformats.org/officeDocument/2006/relationships/image" Target="../media/image157.png"/><Relationship Id="rId12" Type="http://schemas.openxmlformats.org/officeDocument/2006/relationships/image" Target="../media/image6.svg"/><Relationship Id="rId17" Type="http://schemas.openxmlformats.org/officeDocument/2006/relationships/image" Target="../media/image165.png"/><Relationship Id="rId2" Type="http://schemas.openxmlformats.org/officeDocument/2006/relationships/image" Target="../media/image153.png"/><Relationship Id="rId16" Type="http://schemas.openxmlformats.org/officeDocument/2006/relationships/image" Target="../media/image164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31.png"/><Relationship Id="rId24" Type="http://schemas.openxmlformats.org/officeDocument/2006/relationships/image" Target="../media/image169.png"/><Relationship Id="rId5" Type="http://schemas.openxmlformats.org/officeDocument/2006/relationships/image" Target="../media/image155.png"/><Relationship Id="rId15" Type="http://schemas.openxmlformats.org/officeDocument/2006/relationships/image" Target="../media/image163.png"/><Relationship Id="rId23" Type="http://schemas.openxmlformats.org/officeDocument/2006/relationships/image" Target="../media/image102.svg"/><Relationship Id="rId10" Type="http://schemas.openxmlformats.org/officeDocument/2006/relationships/image" Target="../media/image160.png"/><Relationship Id="rId19" Type="http://schemas.openxmlformats.org/officeDocument/2006/relationships/image" Target="../media/image98.sv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2.png"/><Relationship Id="rId22" Type="http://schemas.openxmlformats.org/officeDocument/2006/relationships/image" Target="../media/image16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4.svg"/><Relationship Id="rId7" Type="http://schemas.openxmlformats.org/officeDocument/2006/relationships/image" Target="../media/image17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2.png"/><Relationship Id="rId4" Type="http://schemas.openxmlformats.org/officeDocument/2006/relationships/image" Target="../media/image17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.png"/><Relationship Id="rId5" Type="http://schemas.openxmlformats.org/officeDocument/2006/relationships/image" Target="../media/image78.svg"/><Relationship Id="rId4" Type="http://schemas.openxmlformats.org/officeDocument/2006/relationships/image" Target="../media/image66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sv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2.png"/><Relationship Id="rId3" Type="http://schemas.openxmlformats.org/officeDocument/2006/relationships/image" Target="../media/image6.svg"/><Relationship Id="rId21" Type="http://schemas.openxmlformats.org/officeDocument/2006/relationships/image" Target="../media/image197.png"/><Relationship Id="rId7" Type="http://schemas.openxmlformats.org/officeDocument/2006/relationships/image" Target="../media/image184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1.png"/><Relationship Id="rId2" Type="http://schemas.openxmlformats.org/officeDocument/2006/relationships/image" Target="../media/image31.png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11" Type="http://schemas.openxmlformats.org/officeDocument/2006/relationships/image" Target="../media/image187.png"/><Relationship Id="rId24" Type="http://schemas.openxmlformats.org/officeDocument/2006/relationships/image" Target="../media/image200.png"/><Relationship Id="rId5" Type="http://schemas.openxmlformats.org/officeDocument/2006/relationships/image" Target="../media/image116.svg"/><Relationship Id="rId15" Type="http://schemas.openxmlformats.org/officeDocument/2006/relationships/image" Target="../media/image191.png"/><Relationship Id="rId23" Type="http://schemas.openxmlformats.org/officeDocument/2006/relationships/image" Target="../media/image199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4" Type="http://schemas.openxmlformats.org/officeDocument/2006/relationships/image" Target="../media/image182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Relationship Id="rId22" Type="http://schemas.openxmlformats.org/officeDocument/2006/relationships/image" Target="../media/image198.png"/><Relationship Id="rId27" Type="http://schemas.openxmlformats.org/officeDocument/2006/relationships/image" Target="../media/image203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39.svg"/><Relationship Id="rId7" Type="http://schemas.openxmlformats.org/officeDocument/2006/relationships/image" Target="../media/image7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31.png"/><Relationship Id="rId4" Type="http://schemas.openxmlformats.org/officeDocument/2006/relationships/image" Target="../media/image205.png"/><Relationship Id="rId9" Type="http://schemas.openxmlformats.org/officeDocument/2006/relationships/image" Target="../media/image20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39.svg"/><Relationship Id="rId17" Type="http://schemas.openxmlformats.org/officeDocument/2006/relationships/image" Target="../media/image28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6.png"/><Relationship Id="rId10" Type="http://schemas.openxmlformats.org/officeDocument/2006/relationships/image" Target="../media/image4.sv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47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27.svg"/><Relationship Id="rId5" Type="http://schemas.openxmlformats.org/officeDocument/2006/relationships/image" Target="../media/image39.svg"/><Relationship Id="rId10" Type="http://schemas.openxmlformats.org/officeDocument/2006/relationships/image" Target="../media/image8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47.sv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31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8.png"/><Relationship Id="rId5" Type="http://schemas.openxmlformats.org/officeDocument/2006/relationships/image" Target="../media/image39.sv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sv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39.svg"/><Relationship Id="rId10" Type="http://schemas.openxmlformats.org/officeDocument/2006/relationships/image" Target="../media/image47.png"/><Relationship Id="rId4" Type="http://schemas.openxmlformats.org/officeDocument/2006/relationships/image" Target="../media/image23.png"/><Relationship Id="rId9" Type="http://schemas.openxmlformats.org/officeDocument/2006/relationships/image" Target="../media/image4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52.png"/><Relationship Id="rId3" Type="http://schemas.openxmlformats.org/officeDocument/2006/relationships/image" Target="../media/image6.svg"/><Relationship Id="rId7" Type="http://schemas.openxmlformats.org/officeDocument/2006/relationships/image" Target="../media/image22.png"/><Relationship Id="rId12" Type="http://schemas.openxmlformats.org/officeDocument/2006/relationships/image" Target="../media/image8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11" Type="http://schemas.openxmlformats.org/officeDocument/2006/relationships/image" Target="../media/image7.png"/><Relationship Id="rId5" Type="http://schemas.openxmlformats.org/officeDocument/2006/relationships/image" Target="../media/image23.png"/><Relationship Id="rId10" Type="http://schemas.openxmlformats.org/officeDocument/2006/relationships/image" Target="../media/image66.svg"/><Relationship Id="rId4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57.png"/><Relationship Id="rId17" Type="http://schemas.openxmlformats.org/officeDocument/2006/relationships/image" Target="../media/image52.png"/><Relationship Id="rId2" Type="http://schemas.openxmlformats.org/officeDocument/2006/relationships/image" Target="../media/image31.pn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6.png"/><Relationship Id="rId5" Type="http://schemas.openxmlformats.org/officeDocument/2006/relationships/image" Target="../media/image39.svg"/><Relationship Id="rId15" Type="http://schemas.openxmlformats.org/officeDocument/2006/relationships/image" Target="../media/image7.png"/><Relationship Id="rId10" Type="http://schemas.openxmlformats.org/officeDocument/2006/relationships/image" Target="../media/image55.png"/><Relationship Id="rId4" Type="http://schemas.openxmlformats.org/officeDocument/2006/relationships/image" Target="../media/image23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svg"/><Relationship Id="rId7" Type="http://schemas.openxmlformats.org/officeDocument/2006/relationships/image" Target="../media/image39.svg"/><Relationship Id="rId12" Type="http://schemas.openxmlformats.org/officeDocument/2006/relationships/image" Target="../media/image6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0.png"/><Relationship Id="rId5" Type="http://schemas.openxmlformats.org/officeDocument/2006/relationships/image" Target="../media/image4.svg"/><Relationship Id="rId10" Type="http://schemas.openxmlformats.org/officeDocument/2006/relationships/image" Target="../media/image52.png"/><Relationship Id="rId4" Type="http://schemas.openxmlformats.org/officeDocument/2006/relationships/image" Target="../media/image22.png"/><Relationship Id="rId9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svg"/><Relationship Id="rId7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78.sv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4.svg"/><Relationship Id="rId7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29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4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36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2.svg"/><Relationship Id="rId4" Type="http://schemas.openxmlformats.org/officeDocument/2006/relationships/image" Target="../media/image1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svg"/><Relationship Id="rId4" Type="http://schemas.openxmlformats.org/officeDocument/2006/relationships/image" Target="../media/image6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svg"/><Relationship Id="rId7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78.svg"/><Relationship Id="rId4" Type="http://schemas.openxmlformats.org/officeDocument/2006/relationships/image" Target="../media/image6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5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09600" y="63367"/>
            <a:ext cx="16687800" cy="9592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614"/>
              </a:lnSpc>
            </a:pPr>
            <a:r>
              <a:rPr lang="ru-RU" sz="3600" spc="226" dirty="0" smtClean="0">
                <a:latin typeface="Evolventa" charset="0"/>
                <a:cs typeface="Arial" pitchFamily="34" charset="0"/>
              </a:rPr>
              <a:t>ПРОЕКТ ГОДА</a:t>
            </a:r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spc="226" dirty="0" smtClean="0">
                <a:latin typeface="Evolventa" charset="0"/>
                <a:cs typeface="Arial" pitchFamily="34" charset="0"/>
              </a:rPr>
              <a:t>Институт бизнеса и дизайна</a:t>
            </a:r>
          </a:p>
          <a:p>
            <a:pPr>
              <a:lnSpc>
                <a:spcPct val="150000"/>
              </a:lnSpc>
            </a:pPr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600" spc="226" dirty="0" err="1" smtClean="0">
                <a:latin typeface="Evolventa" charset="0"/>
                <a:cs typeface="Arial" pitchFamily="34" charset="0"/>
              </a:rPr>
              <a:t>Бриф</a:t>
            </a:r>
            <a:r>
              <a:rPr lang="ru-RU" sz="3600" spc="226" dirty="0" smtClean="0">
                <a:latin typeface="Evolventa" charset="0"/>
                <a:cs typeface="Arial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3600" spc="226" dirty="0" smtClean="0">
                <a:latin typeface="Evolventa" charset="0"/>
                <a:cs typeface="Arial" pitchFamily="34" charset="0"/>
              </a:rPr>
              <a:t>«Коммуникационная стратегия </a:t>
            </a:r>
          </a:p>
          <a:p>
            <a:pPr algn="ctr">
              <a:lnSpc>
                <a:spcPct val="150000"/>
              </a:lnSpc>
            </a:pPr>
            <a:r>
              <a:rPr lang="ru-RU" sz="3600" spc="226" dirty="0" smtClean="0">
                <a:latin typeface="Evolventa" charset="0"/>
                <a:cs typeface="Arial" pitchFamily="34" charset="0"/>
              </a:rPr>
              <a:t>для бренда мягких игрушек </a:t>
            </a:r>
            <a:r>
              <a:rPr lang="en-US" sz="3600" spc="226" dirty="0" smtClean="0">
                <a:latin typeface="Evolventa" charset="0"/>
                <a:cs typeface="Arial" pitchFamily="34" charset="0"/>
              </a:rPr>
              <a:t>Orange Toys</a:t>
            </a:r>
            <a:r>
              <a:rPr lang="ru-RU" sz="3600" spc="226" dirty="0" smtClean="0">
                <a:latin typeface="Evolventa" charset="0"/>
                <a:cs typeface="Arial" pitchFamily="34" charset="0"/>
              </a:rPr>
              <a:t>»</a:t>
            </a:r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 algn="ctr"/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 algn="ctr"/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 algn="ctr"/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 algn="ctr"/>
            <a:endParaRPr lang="ru-RU" sz="3600" spc="226" dirty="0" smtClean="0">
              <a:latin typeface="Evolventa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spc="226" dirty="0" smtClean="0">
                <a:latin typeface="Evolventa" charset="0"/>
                <a:cs typeface="Arial" pitchFamily="34" charset="0"/>
              </a:rPr>
              <a:t>Команда: </a:t>
            </a:r>
            <a:r>
              <a:rPr lang="ru-RU" sz="3200" dirty="0" smtClean="0">
                <a:latin typeface="Evolventa" charset="0"/>
                <a:cs typeface="Arial" pitchFamily="34" charset="0"/>
              </a:rPr>
              <a:t>Воеводина Полина, Суханова Варвара, Сычев Дмитрий, Майник Антон, Мартынова Екатерина, </a:t>
            </a:r>
            <a:r>
              <a:rPr lang="ru-RU" sz="3200" dirty="0" err="1" smtClean="0">
                <a:latin typeface="Evolventa" charset="0"/>
                <a:cs typeface="Arial" pitchFamily="34" charset="0"/>
              </a:rPr>
              <a:t>Макаркина</a:t>
            </a:r>
            <a:r>
              <a:rPr lang="ru-RU" sz="3200" dirty="0" smtClean="0">
                <a:latin typeface="Evolventa" charset="0"/>
                <a:cs typeface="Arial" pitchFamily="34" charset="0"/>
              </a:rPr>
              <a:t> Анастасия, </a:t>
            </a:r>
            <a:r>
              <a:rPr lang="ru-RU" sz="3200" dirty="0" err="1" smtClean="0">
                <a:latin typeface="Evolventa" charset="0"/>
                <a:cs typeface="Arial" pitchFamily="34" charset="0"/>
              </a:rPr>
              <a:t>Дворецкая</a:t>
            </a:r>
            <a:r>
              <a:rPr lang="ru-RU" sz="3200" dirty="0" smtClean="0">
                <a:latin typeface="Evolventa" charset="0"/>
                <a:cs typeface="Arial" pitchFamily="34" charset="0"/>
              </a:rPr>
              <a:t> Кристина</a:t>
            </a:r>
            <a:endParaRPr lang="en-US" sz="3200" spc="158" dirty="0">
              <a:latin typeface="Evolventa" charset="0"/>
              <a:cs typeface="Arial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934200" y="6057900"/>
            <a:ext cx="4259211" cy="1523999"/>
          </a:xfrm>
          <a:prstGeom prst="rect">
            <a:avLst/>
          </a:prstGeom>
        </p:spPr>
      </p:pic>
      <p:pic>
        <p:nvPicPr>
          <p:cNvPr id="117762" name="Picture 2" descr="https://sun9-16.userapi.com/impf/c849032/v849032343/6cebe/ACsmA5IURuk.jpg?size=416x417&amp;quality=96&amp;sign=0c63180770a831ad4f712b59b0688c0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0" y="719870"/>
            <a:ext cx="1676400" cy="1680430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4444" r="26250" b="27934"/>
          <a:stretch>
            <a:fillRect/>
          </a:stretch>
        </p:blipFill>
        <p:spPr bwMode="auto">
          <a:xfrm>
            <a:off x="0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352094">
            <a:off x="-7193247" y="-1847018"/>
            <a:ext cx="10978563" cy="109785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569428" y="1146674"/>
            <a:ext cx="11740203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spc="112" dirty="0" err="1">
                <a:solidFill>
                  <a:srgbClr val="545454"/>
                </a:solidFill>
                <a:latin typeface="Evolventa"/>
              </a:rPr>
              <a:t>Ozon</a:t>
            </a:r>
            <a:r>
              <a:rPr lang="en-US" sz="5600" spc="112" dirty="0">
                <a:solidFill>
                  <a:srgbClr val="545454"/>
                </a:solidFill>
                <a:latin typeface="Evolventa"/>
              </a:rPr>
              <a:t> и </a:t>
            </a:r>
            <a:r>
              <a:rPr lang="en-US" sz="5600" spc="112" dirty="0" err="1">
                <a:solidFill>
                  <a:srgbClr val="545454"/>
                </a:solidFill>
                <a:latin typeface="Evolventa" charset="0"/>
              </a:rPr>
              <a:t>Wildberries</a:t>
            </a:r>
            <a:endParaRPr lang="en-US" sz="5600" spc="112" dirty="0">
              <a:solidFill>
                <a:srgbClr val="545454"/>
              </a:solidFill>
              <a:latin typeface="Evolventa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69428" y="2846815"/>
            <a:ext cx="14498121" cy="4317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должна быть представлена продукция на маркетплейсах?</a:t>
            </a:r>
          </a:p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должна выглядеть?</a:t>
            </a:r>
          </a:p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описания могут напрямую влияет на имиджевую составляющую бренда?</a:t>
            </a:r>
          </a:p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снять определенные барьеры потребителя?</a:t>
            </a:r>
          </a:p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стимулировать его к покупке?</a:t>
            </a:r>
          </a:p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сделать карточку товара “CEO дружелюбной”?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8484" y="3912870"/>
            <a:ext cx="1800371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39"/>
              </a:lnSpc>
            </a:pPr>
            <a:r>
              <a:rPr lang="en-US" sz="6699" spc="133">
                <a:solidFill>
                  <a:srgbClr val="545454"/>
                </a:solidFill>
                <a:latin typeface="Evolventa"/>
              </a:rPr>
              <a:t>КАК</a:t>
            </a:r>
          </a:p>
        </p:txBody>
      </p:sp>
    </p:spTree>
  </p:cSld>
  <p:clrMapOvr>
    <a:masterClrMapping/>
  </p:clrMapOvr>
  <p:transition advTm="5000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1268484" y="3921386"/>
            <a:ext cx="9771784" cy="2135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Рекомендации для шапки профиля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Рекомендации для раздела актуальное 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Рекомендуемое соотношение постов к типу контента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Цветовые сочетания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800484" y="3490060"/>
            <a:ext cx="6228394" cy="4409894"/>
            <a:chOff x="0" y="0"/>
            <a:chExt cx="8304526" cy="5879859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678279" y="0"/>
              <a:ext cx="5497077" cy="5497077"/>
              <a:chOff x="0" y="0"/>
              <a:chExt cx="10287000" cy="10287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l="l" t="t" r="r" b="b"/>
                <a:pathLst>
                  <a:path w="10299700" h="102870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2571750" y="0"/>
                    </a:moveTo>
                    <a:lnTo>
                      <a:pt x="2584450" y="0"/>
                    </a:lnTo>
                    <a:lnTo>
                      <a:pt x="2584450" y="10287000"/>
                    </a:lnTo>
                    <a:lnTo>
                      <a:pt x="2571750" y="10287000"/>
                    </a:lnTo>
                    <a:close/>
                    <a:moveTo>
                      <a:pt x="5143500" y="0"/>
                    </a:moveTo>
                    <a:lnTo>
                      <a:pt x="5156200" y="0"/>
                    </a:lnTo>
                    <a:lnTo>
                      <a:pt x="5156200" y="10287000"/>
                    </a:lnTo>
                    <a:lnTo>
                      <a:pt x="5143500" y="10287000"/>
                    </a:lnTo>
                    <a:close/>
                    <a:moveTo>
                      <a:pt x="7715250" y="0"/>
                    </a:moveTo>
                    <a:lnTo>
                      <a:pt x="7727950" y="0"/>
                    </a:lnTo>
                    <a:lnTo>
                      <a:pt x="7727950" y="10287000"/>
                    </a:lnTo>
                    <a:lnTo>
                      <a:pt x="771525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2613694" y="5581648"/>
              <a:ext cx="12917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0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923378" y="5581648"/>
              <a:ext cx="25834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10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297647" y="5581648"/>
              <a:ext cx="25834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20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671917" y="5581648"/>
              <a:ext cx="25834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30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046186" y="5581648"/>
              <a:ext cx="25834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40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61168" y="345087"/>
              <a:ext cx="2303965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Информационный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20183" y="1465116"/>
              <a:ext cx="1544950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Продающий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24368" y="2585145"/>
              <a:ext cx="1540765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Обучающий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05175"/>
              <a:ext cx="2565133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Коммуникационный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51881" y="4825204"/>
              <a:ext cx="2213252" cy="29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70"/>
                </a:lnSpc>
              </a:pPr>
              <a:r>
                <a:rPr lang="en-US" sz="1336">
                  <a:solidFill>
                    <a:srgbClr val="000000"/>
                  </a:solidFill>
                  <a:latin typeface="Open Sans Light Bold"/>
                </a:rPr>
                <a:t>Развлекательный 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2678279" y="0"/>
              <a:ext cx="5497077" cy="5497077"/>
              <a:chOff x="0" y="0"/>
              <a:chExt cx="10287000" cy="10287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02933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0293350" h="1903095">
                    <a:moveTo>
                      <a:pt x="0" y="0"/>
                    </a:moveTo>
                    <a:lnTo>
                      <a:pt x="10141103" y="0"/>
                    </a:lnTo>
                    <a:lnTo>
                      <a:pt x="10141103" y="0"/>
                    </a:lnTo>
                    <a:cubicBezTo>
                      <a:pt x="10225187" y="0"/>
                      <a:pt x="10293350" y="68164"/>
                      <a:pt x="10293350" y="152248"/>
                    </a:cubicBezTo>
                    <a:lnTo>
                      <a:pt x="10293350" y="1750847"/>
                    </a:lnTo>
                    <a:cubicBezTo>
                      <a:pt x="10293350" y="1834931"/>
                      <a:pt x="10225187" y="1903095"/>
                      <a:pt x="10141103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0" y="2095976"/>
                <a:ext cx="360680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3606800" h="1903095">
                    <a:moveTo>
                      <a:pt x="0" y="0"/>
                    </a:moveTo>
                    <a:lnTo>
                      <a:pt x="3454552" y="0"/>
                    </a:lnTo>
                    <a:cubicBezTo>
                      <a:pt x="3538636" y="0"/>
                      <a:pt x="3606800" y="68164"/>
                      <a:pt x="3606800" y="152248"/>
                    </a:cubicBezTo>
                    <a:lnTo>
                      <a:pt x="3606800" y="1750848"/>
                    </a:lnTo>
                    <a:cubicBezTo>
                      <a:pt x="3606800" y="1791226"/>
                      <a:pt x="3590760" y="1829951"/>
                      <a:pt x="3562208" y="1858503"/>
                    </a:cubicBezTo>
                    <a:cubicBezTo>
                      <a:pt x="3533656" y="1887055"/>
                      <a:pt x="3494931" y="1903095"/>
                      <a:pt x="3454552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0" y="4191953"/>
                <a:ext cx="2635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63525" h="1903095">
                    <a:moveTo>
                      <a:pt x="0" y="0"/>
                    </a:moveTo>
                    <a:lnTo>
                      <a:pt x="111277" y="0"/>
                    </a:lnTo>
                    <a:cubicBezTo>
                      <a:pt x="195361" y="0"/>
                      <a:pt x="263525" y="68163"/>
                      <a:pt x="263525" y="152247"/>
                    </a:cubicBezTo>
                    <a:lnTo>
                      <a:pt x="263525" y="1750847"/>
                    </a:lnTo>
                    <a:cubicBezTo>
                      <a:pt x="263525" y="1834931"/>
                      <a:pt x="195361" y="1903094"/>
                      <a:pt x="111277" y="1903094"/>
                    </a:cubicBezTo>
                    <a:lnTo>
                      <a:pt x="0" y="1903094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6287929"/>
                <a:ext cx="102933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0293350" h="1903095">
                    <a:moveTo>
                      <a:pt x="0" y="0"/>
                    </a:moveTo>
                    <a:lnTo>
                      <a:pt x="10141103" y="0"/>
                    </a:lnTo>
                    <a:cubicBezTo>
                      <a:pt x="10225187" y="0"/>
                      <a:pt x="10293350" y="68163"/>
                      <a:pt x="10293350" y="152247"/>
                    </a:cubicBezTo>
                    <a:lnTo>
                      <a:pt x="10293350" y="1750847"/>
                    </a:lnTo>
                    <a:cubicBezTo>
                      <a:pt x="10293350" y="1791226"/>
                      <a:pt x="10277310" y="1829951"/>
                      <a:pt x="10248758" y="1858502"/>
                    </a:cubicBezTo>
                    <a:cubicBezTo>
                      <a:pt x="10220206" y="1887054"/>
                      <a:pt x="10181482" y="1903095"/>
                      <a:pt x="10141103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0" y="8383905"/>
                <a:ext cx="12922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292225" h="1903095">
                    <a:moveTo>
                      <a:pt x="0" y="0"/>
                    </a:moveTo>
                    <a:lnTo>
                      <a:pt x="1139977" y="0"/>
                    </a:lnTo>
                    <a:cubicBezTo>
                      <a:pt x="1224061" y="0"/>
                      <a:pt x="1292225" y="68164"/>
                      <a:pt x="1292225" y="152248"/>
                    </a:cubicBezTo>
                    <a:lnTo>
                      <a:pt x="1292225" y="1750848"/>
                    </a:lnTo>
                    <a:cubicBezTo>
                      <a:pt x="1292225" y="1834932"/>
                      <a:pt x="1224061" y="1903095"/>
                      <a:pt x="11399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</p:grp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697200" y="674370"/>
            <a:ext cx="1562100" cy="156210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028700" y="847725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Instagram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8700" y="2501873"/>
            <a:ext cx="9771784" cy="547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82"/>
              </a:lnSpc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Основная задача - поддерживать имиджевую составляющую</a:t>
            </a:r>
          </a:p>
        </p:txBody>
      </p:sp>
    </p:spTree>
  </p:cSld>
  <p:clrMapOvr>
    <a:masterClrMapping/>
  </p:clrMapOvr>
  <p:transition advTm="5000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70311">
            <a:off x="14175369" y="-743515"/>
            <a:ext cx="4507879" cy="450787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47725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Likee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800484" y="3515497"/>
            <a:ext cx="6458816" cy="4573040"/>
            <a:chOff x="0" y="0"/>
            <a:chExt cx="8611755" cy="6097386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7363" y="0"/>
              <a:ext cx="5700443" cy="5700443"/>
              <a:chOff x="0" y="0"/>
              <a:chExt cx="10287000" cy="10287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l="l" t="t" r="r" b="b"/>
                <a:pathLst>
                  <a:path w="10299700" h="102870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2571750" y="0"/>
                    </a:moveTo>
                    <a:lnTo>
                      <a:pt x="2584450" y="0"/>
                    </a:lnTo>
                    <a:lnTo>
                      <a:pt x="2584450" y="10287000"/>
                    </a:lnTo>
                    <a:lnTo>
                      <a:pt x="2571750" y="10287000"/>
                    </a:lnTo>
                    <a:close/>
                    <a:moveTo>
                      <a:pt x="5143500" y="0"/>
                    </a:moveTo>
                    <a:lnTo>
                      <a:pt x="5156200" y="0"/>
                    </a:lnTo>
                    <a:lnTo>
                      <a:pt x="5156200" y="10287000"/>
                    </a:lnTo>
                    <a:lnTo>
                      <a:pt x="5143500" y="10287000"/>
                    </a:lnTo>
                    <a:close/>
                    <a:moveTo>
                      <a:pt x="7715250" y="0"/>
                    </a:moveTo>
                    <a:lnTo>
                      <a:pt x="7727950" y="0"/>
                    </a:lnTo>
                    <a:lnTo>
                      <a:pt x="7727950" y="10287000"/>
                    </a:lnTo>
                    <a:lnTo>
                      <a:pt x="771525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2710389" y="5789200"/>
              <a:ext cx="133949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068525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10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93636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20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918747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30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343857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40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70830" y="358910"/>
              <a:ext cx="2389201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Информационный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57925" y="1520376"/>
              <a:ext cx="1602106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Продающий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62265" y="2681841"/>
              <a:ext cx="1597766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Обучающий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843306"/>
              <a:ext cx="2660031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Коммуникационный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64899" y="5004771"/>
              <a:ext cx="2295132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Развлекательный </a:t>
              </a:r>
            </a:p>
          </p:txBody>
        </p: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2777363" y="0"/>
              <a:ext cx="5700443" cy="5700443"/>
              <a:chOff x="0" y="0"/>
              <a:chExt cx="10287000" cy="10287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3209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320925" h="1903095">
                    <a:moveTo>
                      <a:pt x="0" y="0"/>
                    </a:moveTo>
                    <a:lnTo>
                      <a:pt x="2168677" y="0"/>
                    </a:lnTo>
                    <a:lnTo>
                      <a:pt x="2168677" y="0"/>
                    </a:lnTo>
                    <a:cubicBezTo>
                      <a:pt x="2209056" y="0"/>
                      <a:pt x="2247781" y="16040"/>
                      <a:pt x="2276333" y="44592"/>
                    </a:cubicBezTo>
                    <a:cubicBezTo>
                      <a:pt x="2304885" y="73144"/>
                      <a:pt x="2320925" y="111869"/>
                      <a:pt x="2320925" y="152248"/>
                    </a:cubicBezTo>
                    <a:lnTo>
                      <a:pt x="2320925" y="1750847"/>
                    </a:lnTo>
                    <a:cubicBezTo>
                      <a:pt x="2320925" y="1791226"/>
                      <a:pt x="2304885" y="1829951"/>
                      <a:pt x="2276333" y="1858503"/>
                    </a:cubicBezTo>
                    <a:cubicBezTo>
                      <a:pt x="2247781" y="1887055"/>
                      <a:pt x="2209056" y="1903095"/>
                      <a:pt x="21686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2095976"/>
                <a:ext cx="2635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63525" h="1903095">
                    <a:moveTo>
                      <a:pt x="0" y="0"/>
                    </a:moveTo>
                    <a:lnTo>
                      <a:pt x="111277" y="0"/>
                    </a:lnTo>
                    <a:cubicBezTo>
                      <a:pt x="195361" y="0"/>
                      <a:pt x="263525" y="68164"/>
                      <a:pt x="263525" y="152248"/>
                    </a:cubicBezTo>
                    <a:lnTo>
                      <a:pt x="263525" y="1750848"/>
                    </a:lnTo>
                    <a:cubicBezTo>
                      <a:pt x="263525" y="1791226"/>
                      <a:pt x="247485" y="1829951"/>
                      <a:pt x="218933" y="1858503"/>
                    </a:cubicBezTo>
                    <a:cubicBezTo>
                      <a:pt x="190381" y="1887055"/>
                      <a:pt x="151656" y="1903095"/>
                      <a:pt x="1112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0" y="4191953"/>
                <a:ext cx="772160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7721600" h="1903095">
                    <a:moveTo>
                      <a:pt x="0" y="0"/>
                    </a:moveTo>
                    <a:lnTo>
                      <a:pt x="7569353" y="0"/>
                    </a:lnTo>
                    <a:cubicBezTo>
                      <a:pt x="7653437" y="0"/>
                      <a:pt x="7721600" y="68163"/>
                      <a:pt x="7721600" y="152247"/>
                    </a:cubicBezTo>
                    <a:lnTo>
                      <a:pt x="7721600" y="1750847"/>
                    </a:lnTo>
                    <a:cubicBezTo>
                      <a:pt x="7721600" y="1834931"/>
                      <a:pt x="7653437" y="1903094"/>
                      <a:pt x="7569353" y="1903094"/>
                    </a:cubicBezTo>
                    <a:lnTo>
                      <a:pt x="0" y="1903094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6287929"/>
                <a:ext cx="51498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5149850" h="1903095">
                    <a:moveTo>
                      <a:pt x="0" y="0"/>
                    </a:moveTo>
                    <a:lnTo>
                      <a:pt x="4997602" y="0"/>
                    </a:lnTo>
                    <a:cubicBezTo>
                      <a:pt x="5037981" y="0"/>
                      <a:pt x="5076706" y="16040"/>
                      <a:pt x="5105258" y="44592"/>
                    </a:cubicBezTo>
                    <a:cubicBezTo>
                      <a:pt x="5133810" y="73144"/>
                      <a:pt x="5149850" y="111869"/>
                      <a:pt x="5149850" y="152247"/>
                    </a:cubicBezTo>
                    <a:lnTo>
                      <a:pt x="5149850" y="1750847"/>
                    </a:lnTo>
                    <a:cubicBezTo>
                      <a:pt x="5149850" y="1791226"/>
                      <a:pt x="5133810" y="1829951"/>
                      <a:pt x="5105258" y="1858502"/>
                    </a:cubicBezTo>
                    <a:cubicBezTo>
                      <a:pt x="5076706" y="1887055"/>
                      <a:pt x="5037981" y="1903095"/>
                      <a:pt x="4997602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0" y="8383905"/>
                <a:ext cx="102933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0293350" h="1903095">
                    <a:moveTo>
                      <a:pt x="0" y="0"/>
                    </a:moveTo>
                    <a:lnTo>
                      <a:pt x="10141103" y="0"/>
                    </a:lnTo>
                    <a:cubicBezTo>
                      <a:pt x="10225187" y="0"/>
                      <a:pt x="10293350" y="68164"/>
                      <a:pt x="10293350" y="152248"/>
                    </a:cubicBezTo>
                    <a:lnTo>
                      <a:pt x="10293350" y="1750848"/>
                    </a:lnTo>
                    <a:cubicBezTo>
                      <a:pt x="10293350" y="1834932"/>
                      <a:pt x="10225187" y="1903095"/>
                      <a:pt x="10141103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>
            <a:off x="1268484" y="2245609"/>
            <a:ext cx="9370731" cy="5842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82"/>
              </a:lnSpc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Основная задача: получить доверие родителей через</a:t>
            </a:r>
          </a:p>
          <a:p>
            <a:pPr>
              <a:lnSpc>
                <a:spcPts val="4182"/>
              </a:lnSpc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 счастливых детей</a:t>
            </a:r>
          </a:p>
          <a:p>
            <a:pPr>
              <a:lnSpc>
                <a:spcPts val="4182"/>
              </a:lnSpc>
            </a:pPr>
            <a:endParaRPr/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Идеи для контента (что стоит избегать)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ToV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Рекомендации по выбору ниши и взаимодействие на площадке (и самый подходящий тайминг для постинга)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Как оценить эффективность?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Действия если в социальной сети LIKEE развитие идет вверх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Действия если в социальной сети LIKEE развитие идет вниз</a:t>
            </a:r>
          </a:p>
          <a:p>
            <a:pPr>
              <a:lnSpc>
                <a:spcPts val="4182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70311">
            <a:off x="14175369" y="-743515"/>
            <a:ext cx="4507879" cy="450787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47725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Likee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800484" y="3515497"/>
            <a:ext cx="6458816" cy="4573040"/>
            <a:chOff x="0" y="0"/>
            <a:chExt cx="8611755" cy="6097386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7363" y="0"/>
              <a:ext cx="5700443" cy="5700443"/>
              <a:chOff x="0" y="0"/>
              <a:chExt cx="10287000" cy="10287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l="l" t="t" r="r" b="b"/>
                <a:pathLst>
                  <a:path w="10299700" h="102870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2571750" y="0"/>
                    </a:moveTo>
                    <a:lnTo>
                      <a:pt x="2584450" y="0"/>
                    </a:lnTo>
                    <a:lnTo>
                      <a:pt x="2584450" y="10287000"/>
                    </a:lnTo>
                    <a:lnTo>
                      <a:pt x="2571750" y="10287000"/>
                    </a:lnTo>
                    <a:close/>
                    <a:moveTo>
                      <a:pt x="5143500" y="0"/>
                    </a:moveTo>
                    <a:lnTo>
                      <a:pt x="5156200" y="0"/>
                    </a:lnTo>
                    <a:lnTo>
                      <a:pt x="5156200" y="10287000"/>
                    </a:lnTo>
                    <a:lnTo>
                      <a:pt x="5143500" y="10287000"/>
                    </a:lnTo>
                    <a:close/>
                    <a:moveTo>
                      <a:pt x="7715250" y="0"/>
                    </a:moveTo>
                    <a:lnTo>
                      <a:pt x="7727950" y="0"/>
                    </a:lnTo>
                    <a:lnTo>
                      <a:pt x="7727950" y="10287000"/>
                    </a:lnTo>
                    <a:lnTo>
                      <a:pt x="771525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2710389" y="5789200"/>
              <a:ext cx="133949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068525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10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93636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20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918747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30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343857" y="5789200"/>
              <a:ext cx="267897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40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70830" y="358910"/>
              <a:ext cx="2389201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Информационный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57925" y="1520376"/>
              <a:ext cx="1602106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Продающий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62265" y="2681841"/>
              <a:ext cx="1597766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Обучающий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843306"/>
              <a:ext cx="2660031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Коммуникационный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64899" y="5004771"/>
              <a:ext cx="2295132" cy="308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40"/>
                </a:lnSpc>
              </a:pPr>
              <a:r>
                <a:rPr lang="en-US" sz="1385">
                  <a:solidFill>
                    <a:srgbClr val="000000"/>
                  </a:solidFill>
                  <a:latin typeface="Open Sans Light Bold"/>
                </a:rPr>
                <a:t>Развлекательный </a:t>
              </a:r>
            </a:p>
          </p:txBody>
        </p: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2777363" y="0"/>
              <a:ext cx="5700443" cy="5700443"/>
              <a:chOff x="0" y="0"/>
              <a:chExt cx="10287000" cy="10287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3209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320925" h="1903095">
                    <a:moveTo>
                      <a:pt x="0" y="0"/>
                    </a:moveTo>
                    <a:lnTo>
                      <a:pt x="2168677" y="0"/>
                    </a:lnTo>
                    <a:lnTo>
                      <a:pt x="2168677" y="0"/>
                    </a:lnTo>
                    <a:cubicBezTo>
                      <a:pt x="2209056" y="0"/>
                      <a:pt x="2247781" y="16040"/>
                      <a:pt x="2276333" y="44592"/>
                    </a:cubicBezTo>
                    <a:cubicBezTo>
                      <a:pt x="2304885" y="73144"/>
                      <a:pt x="2320925" y="111869"/>
                      <a:pt x="2320925" y="152248"/>
                    </a:cubicBezTo>
                    <a:lnTo>
                      <a:pt x="2320925" y="1750847"/>
                    </a:lnTo>
                    <a:cubicBezTo>
                      <a:pt x="2320925" y="1791226"/>
                      <a:pt x="2304885" y="1829951"/>
                      <a:pt x="2276333" y="1858503"/>
                    </a:cubicBezTo>
                    <a:cubicBezTo>
                      <a:pt x="2247781" y="1887055"/>
                      <a:pt x="2209056" y="1903095"/>
                      <a:pt x="21686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2095976"/>
                <a:ext cx="2635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63525" h="1903095">
                    <a:moveTo>
                      <a:pt x="0" y="0"/>
                    </a:moveTo>
                    <a:lnTo>
                      <a:pt x="111277" y="0"/>
                    </a:lnTo>
                    <a:cubicBezTo>
                      <a:pt x="195361" y="0"/>
                      <a:pt x="263525" y="68164"/>
                      <a:pt x="263525" y="152248"/>
                    </a:cubicBezTo>
                    <a:lnTo>
                      <a:pt x="263525" y="1750848"/>
                    </a:lnTo>
                    <a:cubicBezTo>
                      <a:pt x="263525" y="1791226"/>
                      <a:pt x="247485" y="1829951"/>
                      <a:pt x="218933" y="1858503"/>
                    </a:cubicBezTo>
                    <a:cubicBezTo>
                      <a:pt x="190381" y="1887055"/>
                      <a:pt x="151656" y="1903095"/>
                      <a:pt x="1112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0" y="4191953"/>
                <a:ext cx="772160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7721600" h="1903095">
                    <a:moveTo>
                      <a:pt x="0" y="0"/>
                    </a:moveTo>
                    <a:lnTo>
                      <a:pt x="7569353" y="0"/>
                    </a:lnTo>
                    <a:cubicBezTo>
                      <a:pt x="7653437" y="0"/>
                      <a:pt x="7721600" y="68163"/>
                      <a:pt x="7721600" y="152247"/>
                    </a:cubicBezTo>
                    <a:lnTo>
                      <a:pt x="7721600" y="1750847"/>
                    </a:lnTo>
                    <a:cubicBezTo>
                      <a:pt x="7721600" y="1834931"/>
                      <a:pt x="7653437" y="1903094"/>
                      <a:pt x="7569353" y="1903094"/>
                    </a:cubicBezTo>
                    <a:lnTo>
                      <a:pt x="0" y="1903094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6287929"/>
                <a:ext cx="51498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5149850" h="1903095">
                    <a:moveTo>
                      <a:pt x="0" y="0"/>
                    </a:moveTo>
                    <a:lnTo>
                      <a:pt x="4997602" y="0"/>
                    </a:lnTo>
                    <a:cubicBezTo>
                      <a:pt x="5037981" y="0"/>
                      <a:pt x="5076706" y="16040"/>
                      <a:pt x="5105258" y="44592"/>
                    </a:cubicBezTo>
                    <a:cubicBezTo>
                      <a:pt x="5133810" y="73144"/>
                      <a:pt x="5149850" y="111869"/>
                      <a:pt x="5149850" y="152247"/>
                    </a:cubicBezTo>
                    <a:lnTo>
                      <a:pt x="5149850" y="1750847"/>
                    </a:lnTo>
                    <a:cubicBezTo>
                      <a:pt x="5149850" y="1791226"/>
                      <a:pt x="5133810" y="1829951"/>
                      <a:pt x="5105258" y="1858502"/>
                    </a:cubicBezTo>
                    <a:cubicBezTo>
                      <a:pt x="5076706" y="1887055"/>
                      <a:pt x="5037981" y="1903095"/>
                      <a:pt x="4997602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0" y="8383905"/>
                <a:ext cx="102933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0293350" h="1903095">
                    <a:moveTo>
                      <a:pt x="0" y="0"/>
                    </a:moveTo>
                    <a:lnTo>
                      <a:pt x="10141103" y="0"/>
                    </a:lnTo>
                    <a:cubicBezTo>
                      <a:pt x="10225187" y="0"/>
                      <a:pt x="10293350" y="68164"/>
                      <a:pt x="10293350" y="152248"/>
                    </a:cubicBezTo>
                    <a:lnTo>
                      <a:pt x="10293350" y="1750848"/>
                    </a:lnTo>
                    <a:cubicBezTo>
                      <a:pt x="10293350" y="1834932"/>
                      <a:pt x="10225187" y="1903095"/>
                      <a:pt x="10141103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>
            <a:off x="1268484" y="2245609"/>
            <a:ext cx="9532000" cy="6902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82"/>
              </a:lnSpc>
            </a:pPr>
            <a:r>
              <a:rPr lang="en-US" sz="2224" spc="-26">
                <a:solidFill>
                  <a:srgbClr val="000000"/>
                </a:solidFill>
                <a:latin typeface="Evolventa"/>
              </a:rPr>
              <a:t>Пункт: Последовательность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1200" spc="-14">
                <a:solidFill>
                  <a:srgbClr val="000000"/>
                </a:solidFill>
                <a:latin typeface="Arimo"/>
              </a:rPr>
              <a:t>Запуск анимации с игрушками, которую продвигаем в LIKEE и YouTube Kids, (1 раз в неделю)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1200" spc="-14">
                <a:solidFill>
                  <a:srgbClr val="000000"/>
                </a:solidFill>
                <a:latin typeface="Arimo"/>
              </a:rPr>
              <a:t> Ведем рубрику общения со зрителем от лица игрушек и ведущего (2 раза в неделю)</a:t>
            </a:r>
          </a:p>
          <a:p>
            <a:pPr marL="480283" lvl="1" indent="-240141">
              <a:lnSpc>
                <a:spcPts val="4182"/>
              </a:lnSpc>
              <a:buFont typeface="Arial"/>
              <a:buChar char="•"/>
            </a:pPr>
            <a:r>
              <a:rPr lang="en-US" sz="1200" spc="-14">
                <a:solidFill>
                  <a:srgbClr val="000000"/>
                </a:solidFill>
                <a:latin typeface="Arimo"/>
              </a:rPr>
              <a:t>Увеличиваем количество анимационных мультфильмов в 2 раза и создавать серии мультфильмов, (этим выйдя на новый уровень, связав и закрепив мультфильмы на уровне бренда)</a:t>
            </a:r>
          </a:p>
          <a:p>
            <a:pPr>
              <a:lnSpc>
                <a:spcPts val="4182"/>
              </a:lnSpc>
            </a:pPr>
            <a:endParaRPr/>
          </a:p>
          <a:p>
            <a:pPr>
              <a:lnSpc>
                <a:spcPts val="4182"/>
              </a:lnSpc>
            </a:pPr>
            <a:r>
              <a:rPr lang="en-US" sz="1200" spc="-14">
                <a:solidFill>
                  <a:srgbClr val="000000"/>
                </a:solidFill>
                <a:latin typeface="Arimo Italics"/>
              </a:rPr>
              <a:t>В настоящее время мультфильмы пользуются большим спросом, серии из мультфильмов позволят привлечь новую аудиторию</a:t>
            </a:r>
          </a:p>
          <a:p>
            <a:pPr>
              <a:lnSpc>
                <a:spcPts val="4182"/>
              </a:lnSpc>
            </a:pPr>
            <a:endParaRPr/>
          </a:p>
          <a:p>
            <a:pPr>
              <a:lnSpc>
                <a:spcPts val="4182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429258" y="543689"/>
            <a:ext cx="3279820" cy="201162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47725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YouTube Kids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068714" y="3556089"/>
            <a:ext cx="6198736" cy="4388895"/>
            <a:chOff x="0" y="0"/>
            <a:chExt cx="8264981" cy="5851860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665526" y="0"/>
              <a:ext cx="5470900" cy="5470900"/>
              <a:chOff x="0" y="0"/>
              <a:chExt cx="10287000" cy="10287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l="l" t="t" r="r" b="b"/>
                <a:pathLst>
                  <a:path w="10299700" h="102870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2571750" y="0"/>
                    </a:moveTo>
                    <a:lnTo>
                      <a:pt x="2584450" y="0"/>
                    </a:lnTo>
                    <a:lnTo>
                      <a:pt x="2584450" y="10287000"/>
                    </a:lnTo>
                    <a:lnTo>
                      <a:pt x="2571750" y="10287000"/>
                    </a:lnTo>
                    <a:close/>
                    <a:moveTo>
                      <a:pt x="5143500" y="0"/>
                    </a:moveTo>
                    <a:lnTo>
                      <a:pt x="5156200" y="0"/>
                    </a:lnTo>
                    <a:lnTo>
                      <a:pt x="5156200" y="10287000"/>
                    </a:lnTo>
                    <a:lnTo>
                      <a:pt x="5143500" y="10287000"/>
                    </a:lnTo>
                    <a:close/>
                    <a:moveTo>
                      <a:pt x="7715250" y="0"/>
                    </a:moveTo>
                    <a:lnTo>
                      <a:pt x="7727950" y="0"/>
                    </a:lnTo>
                    <a:lnTo>
                      <a:pt x="7727950" y="10287000"/>
                    </a:lnTo>
                    <a:lnTo>
                      <a:pt x="771525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2601248" y="5554933"/>
              <a:ext cx="128555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04696" y="5554933"/>
              <a:ext cx="257110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10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272421" y="5554933"/>
              <a:ext cx="257110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20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640146" y="5554933"/>
              <a:ext cx="257110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30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007871" y="5554933"/>
              <a:ext cx="257110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40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59924" y="343307"/>
              <a:ext cx="2292994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Информационный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15325" y="1458003"/>
              <a:ext cx="1537593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Продающий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19490" y="2572699"/>
              <a:ext cx="1533428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Обучающий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687395"/>
              <a:ext cx="2552918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Коммуникационный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50205" y="4802091"/>
              <a:ext cx="2202713" cy="296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2"/>
                </a:lnSpc>
              </a:pPr>
              <a:r>
                <a:rPr lang="en-US" sz="1330">
                  <a:solidFill>
                    <a:srgbClr val="000000"/>
                  </a:solidFill>
                  <a:latin typeface="Open Sans Light Bold"/>
                </a:rPr>
                <a:t>Развлекательный </a:t>
              </a:r>
            </a:p>
          </p:txBody>
        </p: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2665526" y="0"/>
              <a:ext cx="5470900" cy="5470900"/>
              <a:chOff x="0" y="0"/>
              <a:chExt cx="10287000" cy="10287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89267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4892675" h="1903095">
                    <a:moveTo>
                      <a:pt x="0" y="0"/>
                    </a:moveTo>
                    <a:lnTo>
                      <a:pt x="4740427" y="0"/>
                    </a:lnTo>
                    <a:lnTo>
                      <a:pt x="4740427" y="0"/>
                    </a:lnTo>
                    <a:cubicBezTo>
                      <a:pt x="4780806" y="0"/>
                      <a:pt x="4819531" y="16040"/>
                      <a:pt x="4848083" y="44592"/>
                    </a:cubicBezTo>
                    <a:cubicBezTo>
                      <a:pt x="4876635" y="73144"/>
                      <a:pt x="4892675" y="111869"/>
                      <a:pt x="4892675" y="152248"/>
                    </a:cubicBezTo>
                    <a:lnTo>
                      <a:pt x="4892675" y="1750847"/>
                    </a:lnTo>
                    <a:cubicBezTo>
                      <a:pt x="4892675" y="1791226"/>
                      <a:pt x="4876635" y="1829951"/>
                      <a:pt x="4848083" y="1858503"/>
                    </a:cubicBezTo>
                    <a:cubicBezTo>
                      <a:pt x="4819531" y="1887055"/>
                      <a:pt x="4780806" y="1903095"/>
                      <a:pt x="474042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2095976"/>
                <a:ext cx="263525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63525" h="1903095">
                    <a:moveTo>
                      <a:pt x="0" y="0"/>
                    </a:moveTo>
                    <a:lnTo>
                      <a:pt x="111277" y="0"/>
                    </a:lnTo>
                    <a:cubicBezTo>
                      <a:pt x="195361" y="0"/>
                      <a:pt x="263525" y="68164"/>
                      <a:pt x="263525" y="152248"/>
                    </a:cubicBezTo>
                    <a:lnTo>
                      <a:pt x="263525" y="1750848"/>
                    </a:lnTo>
                    <a:cubicBezTo>
                      <a:pt x="263525" y="1791226"/>
                      <a:pt x="247485" y="1829951"/>
                      <a:pt x="218933" y="1858503"/>
                    </a:cubicBezTo>
                    <a:cubicBezTo>
                      <a:pt x="190381" y="1887055"/>
                      <a:pt x="151656" y="1903095"/>
                      <a:pt x="111277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0" y="4191953"/>
                <a:ext cx="1029335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10293350" h="1903095">
                    <a:moveTo>
                      <a:pt x="0" y="0"/>
                    </a:moveTo>
                    <a:lnTo>
                      <a:pt x="10141103" y="0"/>
                    </a:lnTo>
                    <a:cubicBezTo>
                      <a:pt x="10225187" y="0"/>
                      <a:pt x="10293350" y="68163"/>
                      <a:pt x="10293350" y="152247"/>
                    </a:cubicBezTo>
                    <a:lnTo>
                      <a:pt x="10293350" y="1750847"/>
                    </a:lnTo>
                    <a:cubicBezTo>
                      <a:pt x="10293350" y="1834931"/>
                      <a:pt x="10225187" y="1903094"/>
                      <a:pt x="10141103" y="1903094"/>
                    </a:cubicBezTo>
                    <a:lnTo>
                      <a:pt x="0" y="1903094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6287929"/>
                <a:ext cx="257810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2578100" h="1903095">
                    <a:moveTo>
                      <a:pt x="0" y="0"/>
                    </a:moveTo>
                    <a:lnTo>
                      <a:pt x="2425852" y="0"/>
                    </a:lnTo>
                    <a:cubicBezTo>
                      <a:pt x="2466231" y="0"/>
                      <a:pt x="2504956" y="16040"/>
                      <a:pt x="2533508" y="44592"/>
                    </a:cubicBezTo>
                    <a:cubicBezTo>
                      <a:pt x="2562060" y="73144"/>
                      <a:pt x="2578100" y="111869"/>
                      <a:pt x="2578100" y="152247"/>
                    </a:cubicBezTo>
                    <a:lnTo>
                      <a:pt x="2578100" y="1750847"/>
                    </a:lnTo>
                    <a:cubicBezTo>
                      <a:pt x="2578100" y="1791226"/>
                      <a:pt x="2562060" y="1829951"/>
                      <a:pt x="2533508" y="1858502"/>
                    </a:cubicBezTo>
                    <a:cubicBezTo>
                      <a:pt x="2504956" y="1887055"/>
                      <a:pt x="2466231" y="1903095"/>
                      <a:pt x="2425852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0" y="8383905"/>
                <a:ext cx="7721600" cy="1903095"/>
              </a:xfrm>
              <a:custGeom>
                <a:avLst/>
                <a:gdLst/>
                <a:ahLst/>
                <a:cxnLst/>
                <a:rect l="l" t="t" r="r" b="b"/>
                <a:pathLst>
                  <a:path w="7721600" h="1903095">
                    <a:moveTo>
                      <a:pt x="0" y="0"/>
                    </a:moveTo>
                    <a:lnTo>
                      <a:pt x="7569353" y="0"/>
                    </a:lnTo>
                    <a:cubicBezTo>
                      <a:pt x="7653437" y="0"/>
                      <a:pt x="7721600" y="68164"/>
                      <a:pt x="7721600" y="152248"/>
                    </a:cubicBezTo>
                    <a:lnTo>
                      <a:pt x="7721600" y="1750848"/>
                    </a:lnTo>
                    <a:cubicBezTo>
                      <a:pt x="7721600" y="1834932"/>
                      <a:pt x="7653437" y="1903095"/>
                      <a:pt x="7569353" y="1903095"/>
                    </a:cubicBezTo>
                    <a:lnTo>
                      <a:pt x="0" y="1903095"/>
                    </a:lnTo>
                    <a:close/>
                  </a:path>
                </a:pathLst>
              </a:custGeom>
              <a:solidFill>
                <a:srgbClr val="AAB6E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>
            <a:off x="1268484" y="2879814"/>
            <a:ext cx="8631227" cy="4323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Основная задача: Создать познавательную платформу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endParaRPr/>
          </a:p>
          <a:p>
            <a:pPr marL="474980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Идеи для контента (что стоит избегать)</a:t>
            </a:r>
          </a:p>
          <a:p>
            <a:pPr marL="474980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ToV</a:t>
            </a:r>
          </a:p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Рекомендации по выбору ниши и взаимодействие на площадке (и самый подходящий тайминг для постинга)</a:t>
            </a:r>
          </a:p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Как оценить эффективность?</a:t>
            </a:r>
          </a:p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Действия если развитие канала YouTube Kids идет вверх</a:t>
            </a:r>
          </a:p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Действия если развитие канала YouTube Kids развитие идет вниз</a:t>
            </a:r>
          </a:p>
          <a:p>
            <a:pPr marL="474980" lvl="1" indent="-237490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Сюжеты для видеоконтента</a:t>
            </a:r>
          </a:p>
        </p:txBody>
      </p:sp>
    </p:spTree>
  </p:cSld>
  <p:clrMapOvr>
    <a:masterClrMapping/>
  </p:clrMapOvr>
  <p:transition advTm="5000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8924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68484" y="8410575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429258" y="543689"/>
            <a:ext cx="3279820" cy="201162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47725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YouTube Kids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56122" y="8638540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РЕКОМЕНДАЦИИ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68484" y="2084705"/>
            <a:ext cx="15124325" cy="6373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Evolventa"/>
              </a:rPr>
              <a:t>Пункт: Что стоит выкладывать</a:t>
            </a:r>
            <a:r>
              <a:rPr lang="en-US" sz="1200">
                <a:solidFill>
                  <a:srgbClr val="000000"/>
                </a:solidFill>
                <a:latin typeface="Arimo"/>
              </a:rPr>
              <a:t> </a:t>
            </a:r>
          </a:p>
          <a:p>
            <a:pPr marL="474979" lvl="1" indent="-237490">
              <a:lnSpc>
                <a:spcPts val="3387"/>
              </a:lnSpc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mo"/>
              </a:rPr>
              <a:t>Обучающие видеоролики, в которых животных рассказывают интересные факты о себе и где они живут</a:t>
            </a:r>
          </a:p>
          <a:p>
            <a:pPr marL="474979" lvl="1" indent="-237490">
              <a:lnSpc>
                <a:spcPts val="3387"/>
              </a:lnSpc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mo"/>
              </a:rPr>
              <a:t>Обучающие видеоуроки, учителя из коллекций Orange Toys рассказывают про математику, или русский язык.</a:t>
            </a:r>
          </a:p>
          <a:p>
            <a:pPr marL="474979" lvl="1" indent="-237490">
              <a:lnSpc>
                <a:spcPts val="3387"/>
              </a:lnSpc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mo"/>
              </a:rPr>
              <a:t>Обучающие игры, в этом возрасте мозг у детей работает как губка, и знания будут хорошо усваиваться.</a:t>
            </a:r>
          </a:p>
          <a:p>
            <a:pPr>
              <a:lnSpc>
                <a:spcPts val="3387"/>
              </a:lnSpc>
            </a:pPr>
            <a:endParaRPr/>
          </a:p>
          <a:p>
            <a:pPr algn="ctr">
              <a:lnSpc>
                <a:spcPts val="3387"/>
              </a:lnSpc>
            </a:pPr>
            <a:r>
              <a:rPr lang="en-US" sz="1200">
                <a:solidFill>
                  <a:srgbClr val="000000"/>
                </a:solidFill>
                <a:latin typeface="Arimo Italics"/>
              </a:rPr>
              <a:t>Но они должны быть преподнесены, лаконично, понятно и структурно</a:t>
            </a:r>
          </a:p>
          <a:p>
            <a:pPr>
              <a:lnSpc>
                <a:spcPts val="3387"/>
              </a:lnSpc>
            </a:pPr>
            <a:endParaRPr/>
          </a:p>
          <a:p>
            <a:pPr marL="474979" lvl="1" indent="-237490">
              <a:lnSpc>
                <a:spcPts val="3387"/>
              </a:lnSpc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mo"/>
              </a:rPr>
              <a:t>Уделяйте внимание динамике и активной смене кадров/сюжета в первой половине видеоролика. Если ребенок просмотрит хотя бы половину видео, то выше шанс, что он досмотрит видео и до конца.</a:t>
            </a:r>
          </a:p>
          <a:p>
            <a:pPr marL="474979" lvl="1" indent="-237490">
              <a:lnSpc>
                <a:spcPts val="3387"/>
              </a:lnSpc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mo"/>
              </a:rPr>
              <a:t>Также хронометраж ролика должен быть в приделах 15-22 минут, во время тестового периода публиковать видео в количестве 2-3 в неделю это будет оптимально для детей в возрасте 5-8 лет</a:t>
            </a:r>
          </a:p>
          <a:p>
            <a:pPr>
              <a:lnSpc>
                <a:spcPts val="3079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846234"/>
            <a:ext cx="14498121" cy="372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47"/>
              </a:lnSpc>
            </a:pPr>
            <a:r>
              <a:rPr lang="en-US" sz="3003" spc="-36">
                <a:solidFill>
                  <a:srgbClr val="545454"/>
                </a:solidFill>
                <a:latin typeface="Evolventa Bold"/>
              </a:rPr>
              <a:t>Макроблогеры </a:t>
            </a:r>
            <a:r>
              <a:rPr lang="en-US" sz="2803" spc="-33">
                <a:solidFill>
                  <a:srgbClr val="545454"/>
                </a:solidFill>
                <a:latin typeface="Evolventa"/>
              </a:rPr>
              <a:t>Цель: лояльность</a:t>
            </a:r>
          </a:p>
          <a:p>
            <a:pPr>
              <a:lnSpc>
                <a:spcPts val="4570"/>
              </a:lnSpc>
            </a:pPr>
            <a:r>
              <a:rPr lang="en-US" sz="2803" spc="-33">
                <a:solidFill>
                  <a:srgbClr val="545454"/>
                </a:solidFill>
                <a:latin typeface="Evolventa"/>
              </a:rPr>
              <a:t>Критерии для выбора блогера?</a:t>
            </a:r>
          </a:p>
          <a:p>
            <a:pPr>
              <a:lnSpc>
                <a:spcPts val="4570"/>
              </a:lnSpc>
            </a:pPr>
            <a:r>
              <a:rPr lang="en-US" sz="2803" spc="-33">
                <a:solidFill>
                  <a:srgbClr val="545454"/>
                </a:solidFill>
                <a:latin typeface="Evolventa"/>
              </a:rPr>
              <a:t>Оценка эффективности?</a:t>
            </a:r>
          </a:p>
          <a:p>
            <a:pPr>
              <a:lnSpc>
                <a:spcPts val="4570"/>
              </a:lnSpc>
            </a:pPr>
            <a:r>
              <a:rPr lang="en-US" sz="2803" spc="-33">
                <a:solidFill>
                  <a:srgbClr val="545454"/>
                </a:solidFill>
                <a:latin typeface="Evolventa"/>
              </a:rPr>
              <a:t>Какие данные запрашивать? На какие показатели </a:t>
            </a:r>
          </a:p>
          <a:p>
            <a:pPr>
              <a:lnSpc>
                <a:spcPts val="4570"/>
              </a:lnSpc>
            </a:pPr>
            <a:r>
              <a:rPr lang="en-US" sz="2803" spc="-33">
                <a:solidFill>
                  <a:srgbClr val="545454"/>
                </a:solidFill>
                <a:latin typeface="Evolventa"/>
              </a:rPr>
              <a:t>обращать внимание "до" и "после"</a:t>
            </a:r>
          </a:p>
          <a:p>
            <a:pPr>
              <a:lnSpc>
                <a:spcPts val="5271"/>
              </a:lnSpc>
            </a:pPr>
            <a:endParaRPr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3669531" y="7102450"/>
            <a:ext cx="6890869" cy="68908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929367" y="7806472"/>
            <a:ext cx="5847925" cy="584792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144518" y="9258300"/>
            <a:ext cx="15998965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59507" y="3351697"/>
            <a:ext cx="3207942" cy="420087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2247401"/>
            <a:ext cx="14498121" cy="4619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5"/>
              </a:lnSpc>
            </a:pPr>
            <a:r>
              <a:rPr lang="en-US" sz="3003" spc="-36">
                <a:solidFill>
                  <a:srgbClr val="545454"/>
                </a:solidFill>
                <a:latin typeface="Evolventa Bold"/>
              </a:rPr>
              <a:t>Микроблогеры </a:t>
            </a:r>
            <a:r>
              <a:rPr lang="en-US" sz="2800" spc="-33">
                <a:solidFill>
                  <a:srgbClr val="545454"/>
                </a:solidFill>
                <a:latin typeface="Evolventa"/>
              </a:rPr>
              <a:t>Цель: узнаваемость</a:t>
            </a:r>
          </a:p>
          <a:p>
            <a:pPr>
              <a:lnSpc>
                <a:spcPts val="4312"/>
              </a:lnSpc>
            </a:pPr>
            <a:r>
              <a:rPr lang="en-US" sz="2800" spc="-33">
                <a:solidFill>
                  <a:srgbClr val="545454"/>
                </a:solidFill>
                <a:latin typeface="Evolventa"/>
              </a:rPr>
              <a:t>Критерии для выбора блогера?</a:t>
            </a:r>
          </a:p>
          <a:p>
            <a:pPr>
              <a:lnSpc>
                <a:spcPts val="4312"/>
              </a:lnSpc>
            </a:pPr>
            <a:r>
              <a:rPr lang="en-US" sz="2800" spc="-33">
                <a:solidFill>
                  <a:srgbClr val="545454"/>
                </a:solidFill>
                <a:latin typeface="Evolventa"/>
              </a:rPr>
              <a:t>Оценка эффективности?</a:t>
            </a:r>
          </a:p>
          <a:p>
            <a:pPr>
              <a:lnSpc>
                <a:spcPts val="4312"/>
              </a:lnSpc>
            </a:pPr>
            <a:r>
              <a:rPr lang="en-US" sz="2800" spc="-33">
                <a:solidFill>
                  <a:srgbClr val="545454"/>
                </a:solidFill>
                <a:latin typeface="Evolventa"/>
              </a:rPr>
              <a:t>Какие данные запрашивать? На какие показатели </a:t>
            </a:r>
          </a:p>
          <a:p>
            <a:pPr>
              <a:lnSpc>
                <a:spcPts val="4625"/>
              </a:lnSpc>
            </a:pPr>
            <a:r>
              <a:rPr lang="en-US" sz="3003" spc="-36">
                <a:solidFill>
                  <a:srgbClr val="545454"/>
                </a:solidFill>
                <a:latin typeface="Evolventa"/>
              </a:rPr>
              <a:t>обращать внимание "до" и "после"</a:t>
            </a:r>
          </a:p>
          <a:p>
            <a:pPr>
              <a:lnSpc>
                <a:spcPts val="4625"/>
              </a:lnSpc>
            </a:pPr>
            <a:endParaRPr/>
          </a:p>
          <a:p>
            <a:pPr>
              <a:lnSpc>
                <a:spcPts val="4625"/>
              </a:lnSpc>
            </a:pPr>
            <a:endParaRPr/>
          </a:p>
          <a:p>
            <a:pPr>
              <a:lnSpc>
                <a:spcPts val="4625"/>
              </a:lnSpc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270311">
            <a:off x="14175369" y="-743515"/>
            <a:ext cx="4507879" cy="450787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902730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Инфлюенсеры </a:t>
            </a:r>
            <a:r>
              <a:rPr lang="en-US" sz="5600" spc="112">
                <a:solidFill>
                  <a:srgbClr val="C6302C"/>
                </a:solidFill>
                <a:latin typeface="Evolventa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35725" y="9418798"/>
            <a:ext cx="1420760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45454"/>
                </a:solidFill>
                <a:latin typeface="Evolventa"/>
              </a:rPr>
              <a:t>"Подарок" КРИТЕРИИ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1772284" y="504614"/>
            <a:ext cx="3279820" cy="2011623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3197292" y="6841566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547204">
            <a:off x="15364037" y="-1840075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/>
          <a:srcRect l="3748" r="5846"/>
          <a:stretch>
            <a:fillRect/>
          </a:stretch>
        </p:blipFill>
        <p:spPr>
          <a:xfrm>
            <a:off x="762000" y="2109445"/>
            <a:ext cx="6502629" cy="719281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532669"/>
            <a:ext cx="14191384" cy="84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3"/>
              </a:lnSpc>
            </a:pPr>
            <a:r>
              <a:rPr lang="en-US" sz="4661" spc="93">
                <a:solidFill>
                  <a:srgbClr val="545454"/>
                </a:solidFill>
                <a:latin typeface="Evolventa"/>
              </a:rPr>
              <a:t>Цветовые подборки для социальных сетей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98029" y="2329674"/>
            <a:ext cx="7726854" cy="6666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79"/>
              </a:lnSpc>
            </a:pPr>
            <a:r>
              <a:rPr lang="en-US" sz="2899">
                <a:solidFill>
                  <a:srgbClr val="231F20"/>
                </a:solidFill>
                <a:latin typeface="Evolventa"/>
              </a:rPr>
              <a:t>Остается цвет логотипа и узнаваемость</a:t>
            </a:r>
          </a:p>
          <a:p>
            <a:pPr>
              <a:lnSpc>
                <a:spcPts val="3479"/>
              </a:lnSpc>
            </a:pPr>
            <a:endParaRPr/>
          </a:p>
          <a:p>
            <a:pPr>
              <a:lnSpc>
                <a:spcPts val="3479"/>
              </a:lnSpc>
            </a:pPr>
            <a:r>
              <a:rPr lang="en-US" sz="2899">
                <a:solidFill>
                  <a:srgbClr val="231F20"/>
                </a:solidFill>
                <a:latin typeface="Evolventa"/>
              </a:rPr>
              <a:t>Возможно использовать множество вариативных оттенков оранжевого с добавлением других приближенных цветов</a:t>
            </a:r>
          </a:p>
          <a:p>
            <a:pPr>
              <a:lnSpc>
                <a:spcPts val="3479"/>
              </a:lnSpc>
            </a:pPr>
            <a:endParaRPr/>
          </a:p>
          <a:p>
            <a:pPr>
              <a:lnSpc>
                <a:spcPts val="3479"/>
              </a:lnSpc>
            </a:pPr>
            <a:r>
              <a:rPr lang="en-US" sz="2899">
                <a:solidFill>
                  <a:srgbClr val="231F20"/>
                </a:solidFill>
                <a:latin typeface="Evolventa"/>
              </a:rPr>
              <a:t>Игрушки мягкие, добрые, соответственно самая прямая и простая ассоциация будет с жизнеутверждающим оранжевым</a:t>
            </a:r>
          </a:p>
          <a:p>
            <a:pPr>
              <a:lnSpc>
                <a:spcPts val="3479"/>
              </a:lnSpc>
            </a:pPr>
            <a:endParaRPr/>
          </a:p>
          <a:p>
            <a:pPr>
              <a:lnSpc>
                <a:spcPts val="3479"/>
              </a:lnSpc>
            </a:pPr>
            <a:r>
              <a:rPr lang="en-US" sz="2899">
                <a:solidFill>
                  <a:srgbClr val="231F20"/>
                </a:solidFill>
                <a:latin typeface="Evolventa"/>
              </a:rPr>
              <a:t>Также помимо основного цвета можно разбавлять цветовую гамму сетей «теплыми» оттенками</a:t>
            </a:r>
          </a:p>
        </p:txBody>
      </p:sp>
    </p:spTree>
  </p:cSld>
  <p:clrMapOvr>
    <a:masterClrMapping/>
  </p:clrMapOvr>
  <p:transition advTm="5000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46795">
            <a:off x="13101325" y="1533477"/>
            <a:ext cx="1927225" cy="5956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849029" flipH="1">
            <a:off x="8821062" y="6262430"/>
            <a:ext cx="2200539" cy="6801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880493" flipH="1">
            <a:off x="8833049" y="4323393"/>
            <a:ext cx="2200539" cy="6801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H="1">
            <a:off x="9006800" y="2546178"/>
            <a:ext cx="2200539" cy="6801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22609" flipH="1">
            <a:off x="10387253" y="1300894"/>
            <a:ext cx="1999065" cy="61786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50020" flipH="1">
            <a:off x="6832098" y="1125404"/>
            <a:ext cx="2579108" cy="7971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917357" flipH="1">
            <a:off x="8066954" y="2462259"/>
            <a:ext cx="2200539" cy="680139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8852631" y="569447"/>
            <a:ext cx="2045253" cy="204525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C8C32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67385">
            <a:off x="11242533" y="2188796"/>
            <a:ext cx="1927225" cy="59566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98084">
            <a:off x="12548478" y="2375614"/>
            <a:ext cx="1927225" cy="595663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2169046" y="806300"/>
            <a:ext cx="1774785" cy="177478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62612" flipH="1">
            <a:off x="4917163" y="5611499"/>
            <a:ext cx="2427431" cy="75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059330" flipH="1">
            <a:off x="6652899" y="4082844"/>
            <a:ext cx="1826068" cy="564398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6890436" y="2537826"/>
            <a:ext cx="1785262" cy="1785262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EC0FD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623004" flipH="1">
            <a:off x="11658703" y="4415650"/>
            <a:ext cx="2200539" cy="680139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1215445" y="3161373"/>
            <a:ext cx="1715750" cy="1715750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437647" flipH="1">
            <a:off x="14945137" y="5859554"/>
            <a:ext cx="2309444" cy="71379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639766" flipH="1">
            <a:off x="14001747" y="3881066"/>
            <a:ext cx="2200539" cy="680139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13573487" y="2689210"/>
            <a:ext cx="1715750" cy="1715750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294303">
            <a:off x="15337428" y="2482341"/>
            <a:ext cx="1842845" cy="569584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14517523" y="899373"/>
            <a:ext cx="1715750" cy="1715750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9171263" y="2886247"/>
            <a:ext cx="1597060" cy="1597060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B9C7F4"/>
            </a:solidFill>
          </p:spPr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391415">
            <a:off x="-3850801" y="-3946891"/>
            <a:ext cx="8635461" cy="863546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65688" flipH="1">
            <a:off x="4747366" y="2263140"/>
            <a:ext cx="2427431" cy="750266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5646943" y="898930"/>
            <a:ext cx="1660117" cy="1660117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ABE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8274971" y="4877123"/>
            <a:ext cx="1784504" cy="1784504"/>
            <a:chOff x="0" y="0"/>
            <a:chExt cx="6350000" cy="6350000"/>
          </a:xfrm>
        </p:grpSpPr>
        <p:sp>
          <p:nvSpPr>
            <p:cNvPr id="36" name="Freeform 3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B9C7F4"/>
            </a:solidFill>
          </p:spPr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339701" flipH="1">
            <a:off x="8093282" y="8020123"/>
            <a:ext cx="3436324" cy="1062093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9811444" y="6653532"/>
            <a:ext cx="1499005" cy="1499005"/>
            <a:chOff x="0" y="0"/>
            <a:chExt cx="6350000" cy="6350000"/>
          </a:xfrm>
        </p:grpSpPr>
        <p:sp>
          <p:nvSpPr>
            <p:cNvPr id="39" name="Freeform 3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B9C7F4"/>
            </a:solidFill>
          </p:spPr>
        </p:sp>
      </p:grpSp>
      <p:pic>
        <p:nvPicPr>
          <p:cNvPr id="40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644250" flipH="1">
            <a:off x="13162140" y="6040260"/>
            <a:ext cx="2355091" cy="727908"/>
          </a:xfrm>
          <a:prstGeom prst="rect">
            <a:avLst/>
          </a:prstGeom>
        </p:spPr>
      </p:pic>
      <p:grpSp>
        <p:nvGrpSpPr>
          <p:cNvPr id="41" name="Group 41"/>
          <p:cNvGrpSpPr/>
          <p:nvPr/>
        </p:nvGrpSpPr>
        <p:grpSpPr>
          <a:xfrm>
            <a:off x="12063452" y="5024247"/>
            <a:ext cx="1735487" cy="1735487"/>
            <a:chOff x="0" y="0"/>
            <a:chExt cx="6350000" cy="6350000"/>
          </a:xfrm>
        </p:grpSpPr>
        <p:sp>
          <p:nvSpPr>
            <p:cNvPr id="42" name="Freeform 4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4562929" y="4382743"/>
            <a:ext cx="1718718" cy="1718718"/>
            <a:chOff x="0" y="0"/>
            <a:chExt cx="6350000" cy="6350000"/>
          </a:xfrm>
        </p:grpSpPr>
        <p:sp>
          <p:nvSpPr>
            <p:cNvPr id="44" name="Freeform 4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110951" flipH="1">
            <a:off x="15610923" y="5110682"/>
            <a:ext cx="3128027" cy="966805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>
            <a:off x="16281647" y="3161373"/>
            <a:ext cx="1695981" cy="1695981"/>
            <a:chOff x="0" y="0"/>
            <a:chExt cx="6350000" cy="6350000"/>
          </a:xfrm>
        </p:grpSpPr>
        <p:sp>
          <p:nvSpPr>
            <p:cNvPr id="47" name="Freeform 4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pic>
        <p:nvPicPr>
          <p:cNvPr id="48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592376" flipH="1">
            <a:off x="12833015" y="8228129"/>
            <a:ext cx="3518745" cy="1087568"/>
          </a:xfrm>
          <a:prstGeom prst="rect">
            <a:avLst/>
          </a:prstGeom>
        </p:spPr>
      </p:pic>
      <p:grpSp>
        <p:nvGrpSpPr>
          <p:cNvPr id="49" name="Group 49"/>
          <p:cNvGrpSpPr/>
          <p:nvPr/>
        </p:nvGrpSpPr>
        <p:grpSpPr>
          <a:xfrm>
            <a:off x="15137961" y="6472665"/>
            <a:ext cx="1569817" cy="1569817"/>
            <a:chOff x="0" y="0"/>
            <a:chExt cx="6350000" cy="6350000"/>
          </a:xfrm>
        </p:grpSpPr>
        <p:sp>
          <p:nvSpPr>
            <p:cNvPr id="50" name="Freeform 5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4DE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5749983" y="4340028"/>
            <a:ext cx="1761433" cy="1761433"/>
            <a:chOff x="0" y="0"/>
            <a:chExt cx="6350000" cy="6350000"/>
          </a:xfrm>
        </p:grpSpPr>
        <p:sp>
          <p:nvSpPr>
            <p:cNvPr id="52" name="Freeform 5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EC0FD"/>
            </a:solidFill>
          </p:spPr>
        </p:sp>
      </p:grpSp>
      <p:pic>
        <p:nvPicPr>
          <p:cNvPr id="53" name="Picture 5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740381" flipH="1">
            <a:off x="4143985" y="7818787"/>
            <a:ext cx="3518745" cy="1087568"/>
          </a:xfrm>
          <a:prstGeom prst="rect">
            <a:avLst/>
          </a:prstGeom>
        </p:spPr>
      </p:pic>
      <p:grpSp>
        <p:nvGrpSpPr>
          <p:cNvPr id="54" name="Group 54"/>
          <p:cNvGrpSpPr/>
          <p:nvPr/>
        </p:nvGrpSpPr>
        <p:grpSpPr>
          <a:xfrm>
            <a:off x="4604969" y="6044211"/>
            <a:ext cx="1613257" cy="1613257"/>
            <a:chOff x="0" y="0"/>
            <a:chExt cx="6350000" cy="6350000"/>
          </a:xfrm>
        </p:grpSpPr>
        <p:sp>
          <p:nvSpPr>
            <p:cNvPr id="55" name="Freeform 5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EC0FD"/>
            </a:solidFill>
          </p:spPr>
        </p:sp>
      </p:grpSp>
      <p:pic>
        <p:nvPicPr>
          <p:cNvPr id="56" name="Picture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786567" flipH="1">
            <a:off x="2972410" y="3998074"/>
            <a:ext cx="2427431" cy="750266"/>
          </a:xfrm>
          <a:prstGeom prst="rect">
            <a:avLst/>
          </a:prstGeom>
        </p:spPr>
      </p:pic>
      <p:grpSp>
        <p:nvGrpSpPr>
          <p:cNvPr id="57" name="Group 57"/>
          <p:cNvGrpSpPr/>
          <p:nvPr/>
        </p:nvGrpSpPr>
        <p:grpSpPr>
          <a:xfrm>
            <a:off x="3567740" y="2522064"/>
            <a:ext cx="1648830" cy="1648830"/>
            <a:chOff x="0" y="0"/>
            <a:chExt cx="6350000" cy="6350000"/>
          </a:xfrm>
        </p:grpSpPr>
        <p:sp>
          <p:nvSpPr>
            <p:cNvPr id="58" name="Freeform 5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ABEFF"/>
            </a:solidFill>
          </p:spPr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353167" flipH="1">
            <a:off x="1735540" y="6977488"/>
            <a:ext cx="4034182" cy="1246878"/>
          </a:xfrm>
          <a:prstGeom prst="rect">
            <a:avLst/>
          </a:prstGeom>
        </p:spPr>
      </p:pic>
      <p:grpSp>
        <p:nvGrpSpPr>
          <p:cNvPr id="60" name="Group 60"/>
          <p:cNvGrpSpPr/>
          <p:nvPr/>
        </p:nvGrpSpPr>
        <p:grpSpPr>
          <a:xfrm>
            <a:off x="2354922" y="4573095"/>
            <a:ext cx="1719439" cy="1719439"/>
            <a:chOff x="0" y="0"/>
            <a:chExt cx="6350000" cy="6350000"/>
          </a:xfrm>
        </p:grpSpPr>
        <p:sp>
          <p:nvSpPr>
            <p:cNvPr id="61" name="Freeform 6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ABEFF"/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-1011036" y="8715375"/>
            <a:ext cx="20173949" cy="5657850"/>
            <a:chOff x="0" y="0"/>
            <a:chExt cx="6824274" cy="191389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6824274" cy="1913890"/>
            </a:xfrm>
            <a:custGeom>
              <a:avLst/>
              <a:gdLst/>
              <a:ahLst/>
              <a:cxnLst/>
              <a:rect l="l" t="t" r="r" b="b"/>
              <a:pathLst>
                <a:path w="6824274" h="1913890">
                  <a:moveTo>
                    <a:pt x="0" y="0"/>
                  </a:moveTo>
                  <a:lnTo>
                    <a:pt x="6824274" y="0"/>
                  </a:lnTo>
                  <a:lnTo>
                    <a:pt x="6824274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C8C32"/>
            </a:solidFill>
          </p:spPr>
        </p:sp>
      </p:grpSp>
      <p:pic>
        <p:nvPicPr>
          <p:cNvPr id="64" name="Picture 6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323302" y="1935716"/>
            <a:ext cx="307397" cy="439139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629368" y="3699789"/>
            <a:ext cx="307397" cy="439139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9816095" y="3835122"/>
            <a:ext cx="307397" cy="439139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954296" y="2016884"/>
            <a:ext cx="307397" cy="439139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094539" y="3598208"/>
            <a:ext cx="595231" cy="378784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367703" y="5473708"/>
            <a:ext cx="623730" cy="396919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8861450" y="5948856"/>
            <a:ext cx="641288" cy="408092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633652" y="6143735"/>
            <a:ext cx="641288" cy="408092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5102017" y="5462534"/>
            <a:ext cx="641288" cy="408092"/>
          </a:xfrm>
          <a:prstGeom prst="rect">
            <a:avLst/>
          </a:prstGeom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6856882" y="4237616"/>
            <a:ext cx="641288" cy="408092"/>
          </a:xfrm>
          <a:prstGeom prst="rect">
            <a:avLst/>
          </a:prstGeom>
        </p:spPr>
      </p:pic>
      <p:pic>
        <p:nvPicPr>
          <p:cNvPr id="74" name="Picture 7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897411" y="5482425"/>
            <a:ext cx="634461" cy="561787"/>
          </a:xfrm>
          <a:prstGeom prst="rect">
            <a:avLst/>
          </a:prstGeom>
        </p:spPr>
      </p:pic>
      <p:sp>
        <p:nvSpPr>
          <p:cNvPr id="75" name="TextBox 75"/>
          <p:cNvSpPr txBox="1"/>
          <p:nvPr/>
        </p:nvSpPr>
        <p:spPr>
          <a:xfrm>
            <a:off x="9060746" y="1243562"/>
            <a:ext cx="1629024" cy="423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9"/>
              </a:lnSpc>
            </a:pPr>
            <a:r>
              <a:rPr lang="en-US" sz="2107">
                <a:solidFill>
                  <a:srgbClr val="000000"/>
                </a:solidFill>
                <a:latin typeface="Evolventa Bold"/>
              </a:rPr>
              <a:t>Orange Toys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2303151" y="1243562"/>
            <a:ext cx="1509273" cy="709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1862">
                <a:solidFill>
                  <a:srgbClr val="000000"/>
                </a:solidFill>
                <a:latin typeface="Evolventa"/>
              </a:rPr>
              <a:t>Социальные</a:t>
            </a:r>
          </a:p>
          <a:p>
            <a:pPr algn="ctr">
              <a:lnSpc>
                <a:spcPts val="2607"/>
              </a:lnSpc>
            </a:pPr>
            <a:r>
              <a:rPr lang="en-US" sz="1862">
                <a:solidFill>
                  <a:srgbClr val="000000"/>
                </a:solidFill>
                <a:latin typeface="Evolventa"/>
              </a:rPr>
              <a:t> сети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4748644" y="1514578"/>
            <a:ext cx="1253508" cy="40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Instagram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4154086" y="3262506"/>
            <a:ext cx="644635" cy="40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060">
                <a:solidFill>
                  <a:srgbClr val="000000"/>
                </a:solidFill>
                <a:latin typeface="Evolventa"/>
              </a:rPr>
              <a:t>Likee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1469817" y="3580002"/>
            <a:ext cx="1198542" cy="797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8"/>
              </a:lnSpc>
            </a:pPr>
            <a:r>
              <a:rPr lang="en-US" sz="2098">
                <a:solidFill>
                  <a:srgbClr val="000000"/>
                </a:solidFill>
                <a:latin typeface="Evolventa"/>
              </a:rPr>
              <a:t>YouTube </a:t>
            </a:r>
          </a:p>
          <a:p>
            <a:pPr algn="ctr">
              <a:lnSpc>
                <a:spcPts val="2938"/>
              </a:lnSpc>
            </a:pPr>
            <a:r>
              <a:rPr lang="en-US" sz="2098">
                <a:solidFill>
                  <a:srgbClr val="000000"/>
                </a:solidFill>
                <a:latin typeface="Evolventa"/>
              </a:rPr>
              <a:t>Kids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983569" y="3182715"/>
            <a:ext cx="1598995" cy="374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"/>
              </a:lnSpc>
            </a:pPr>
            <a:r>
              <a:rPr lang="en-US" sz="1833">
                <a:solidFill>
                  <a:srgbClr val="000000"/>
                </a:solidFill>
                <a:latin typeface="Evolventa"/>
              </a:rPr>
              <a:t>Маркетплейс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648976" y="3316893"/>
            <a:ext cx="568684" cy="36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1"/>
              </a:lnSpc>
            </a:pPr>
            <a:r>
              <a:rPr lang="en-US" sz="1800">
                <a:solidFill>
                  <a:srgbClr val="000000"/>
                </a:solidFill>
                <a:latin typeface="Evolventa"/>
              </a:rPr>
              <a:t>Сайт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5962569" y="1147284"/>
            <a:ext cx="1028863" cy="722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1871">
                <a:solidFill>
                  <a:srgbClr val="000000"/>
                </a:solidFill>
                <a:latin typeface="Evolventa"/>
              </a:rPr>
              <a:t>Магазин</a:t>
            </a:r>
          </a:p>
          <a:p>
            <a:pPr algn="ctr">
              <a:lnSpc>
                <a:spcPts val="2620"/>
              </a:lnSpc>
            </a:pPr>
            <a:r>
              <a:rPr lang="en-US" sz="1871">
                <a:solidFill>
                  <a:srgbClr val="000000"/>
                </a:solidFill>
                <a:latin typeface="Evolventa"/>
              </a:rPr>
              <a:t>офлайн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4865037" y="4596616"/>
            <a:ext cx="1105280" cy="76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Развлек.</a:t>
            </a:r>
          </a:p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контент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2239078" y="5332948"/>
            <a:ext cx="1359624" cy="76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Обучающ.</a:t>
            </a:r>
          </a:p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контент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6520517" y="3396313"/>
            <a:ext cx="1071189" cy="76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Коммун.</a:t>
            </a:r>
          </a:p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контент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747896" y="2944754"/>
            <a:ext cx="1288518" cy="40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039">
                <a:solidFill>
                  <a:srgbClr val="000000"/>
                </a:solidFill>
                <a:latin typeface="Evolventa"/>
              </a:rPr>
              <a:t>Потрогать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6013730" y="4596616"/>
            <a:ext cx="1301473" cy="76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8"/>
              </a:lnSpc>
            </a:pPr>
            <a:r>
              <a:rPr lang="en-US" sz="2013">
                <a:solidFill>
                  <a:srgbClr val="000000"/>
                </a:solidFill>
                <a:latin typeface="Evolventa"/>
              </a:rPr>
              <a:t>Сравнить </a:t>
            </a:r>
          </a:p>
          <a:p>
            <a:pPr algn="ctr">
              <a:lnSpc>
                <a:spcPts val="2818"/>
              </a:lnSpc>
            </a:pPr>
            <a:r>
              <a:rPr lang="en-US" sz="2013">
                <a:solidFill>
                  <a:srgbClr val="000000"/>
                </a:solidFill>
                <a:latin typeface="Evolventa"/>
              </a:rPr>
              <a:t>цены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8184749" y="5082899"/>
            <a:ext cx="1994689" cy="740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8"/>
              </a:lnSpc>
            </a:pPr>
            <a:r>
              <a:rPr lang="en-US" sz="1934">
                <a:solidFill>
                  <a:srgbClr val="000000"/>
                </a:solidFill>
                <a:latin typeface="Evolventa"/>
              </a:rPr>
              <a:t>Все в </a:t>
            </a:r>
          </a:p>
          <a:p>
            <a:pPr algn="ctr">
              <a:lnSpc>
                <a:spcPts val="2708"/>
              </a:lnSpc>
            </a:pPr>
            <a:r>
              <a:rPr lang="en-US" sz="1934">
                <a:solidFill>
                  <a:srgbClr val="000000"/>
                </a:solidFill>
                <a:latin typeface="Evolventa"/>
              </a:rPr>
              <a:t>одном месте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4836173" y="6426694"/>
            <a:ext cx="1150849" cy="374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"/>
              </a:lnSpc>
            </a:pPr>
            <a:r>
              <a:rPr lang="en-US" sz="1833">
                <a:solidFill>
                  <a:srgbClr val="000000"/>
                </a:solidFill>
                <a:latin typeface="Evolventa"/>
              </a:rPr>
              <a:t>Продажи 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2521495" y="4984022"/>
            <a:ext cx="1471993" cy="387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000000"/>
                </a:solidFill>
                <a:latin typeface="Evolventa"/>
              </a:rPr>
              <a:t>Лояльность 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5478930" y="6786070"/>
            <a:ext cx="882933" cy="40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6"/>
              </a:lnSpc>
            </a:pPr>
            <a:r>
              <a:rPr lang="en-US" sz="2011">
                <a:solidFill>
                  <a:srgbClr val="000000"/>
                </a:solidFill>
                <a:latin typeface="Evolventa"/>
              </a:rPr>
              <a:t>Имидж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0179439" y="6962282"/>
            <a:ext cx="772903" cy="404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4"/>
              </a:lnSpc>
            </a:pPr>
            <a:r>
              <a:rPr lang="en-US" sz="2338">
                <a:solidFill>
                  <a:srgbClr val="000000"/>
                </a:solidFill>
                <a:latin typeface="Open Sans Light"/>
              </a:rPr>
              <a:t>Цены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443871" y="8926720"/>
            <a:ext cx="5881608" cy="89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7"/>
              </a:lnSpc>
            </a:pPr>
            <a:r>
              <a:rPr lang="en-US" sz="5241">
                <a:solidFill>
                  <a:srgbClr val="000000"/>
                </a:solidFill>
                <a:latin typeface="Open Sans Light Bold"/>
              </a:rPr>
              <a:t>ЦЕЛЬ - Развитие 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404002" y="115688"/>
            <a:ext cx="951230" cy="489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Evolventa"/>
              </a:rPr>
              <a:t>Канал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404002" y="639359"/>
            <a:ext cx="11850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Evolventa"/>
              </a:rPr>
              <a:t>Выгоды 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Evolventa"/>
              </a:rPr>
              <a:t>ЦА 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1404002" y="1616074"/>
            <a:ext cx="4255741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Evolventa"/>
              </a:rPr>
              <a:t>Выгоды </a:t>
            </a:r>
          </a:p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Evolventa"/>
              </a:rPr>
              <a:t>компании</a:t>
            </a:r>
          </a:p>
        </p:txBody>
      </p:sp>
      <p:pic>
        <p:nvPicPr>
          <p:cNvPr id="97" name="Picture 9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5046245" y="6907226"/>
            <a:ext cx="634461" cy="561787"/>
          </a:xfrm>
          <a:prstGeom prst="rect">
            <a:avLst/>
          </a:prstGeom>
        </p:spPr>
      </p:pic>
      <p:pic>
        <p:nvPicPr>
          <p:cNvPr id="98" name="Picture 9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0285615" y="7469012"/>
            <a:ext cx="550663" cy="487587"/>
          </a:xfrm>
          <a:prstGeom prst="rect">
            <a:avLst/>
          </a:prstGeom>
        </p:spPr>
      </p:pic>
      <p:pic>
        <p:nvPicPr>
          <p:cNvPr id="99" name="Picture 9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647539" y="7313662"/>
            <a:ext cx="550663" cy="487587"/>
          </a:xfrm>
          <a:prstGeom prst="rect">
            <a:avLst/>
          </a:prstGeom>
        </p:spPr>
      </p:pic>
      <p:pic>
        <p:nvPicPr>
          <p:cNvPr id="100" name="Picture 10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21303" y="239513"/>
            <a:ext cx="307397" cy="439139"/>
          </a:xfrm>
          <a:prstGeom prst="rect">
            <a:avLst/>
          </a:prstGeom>
        </p:spPr>
      </p:pic>
      <p:pic>
        <p:nvPicPr>
          <p:cNvPr id="101" name="Picture 10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577386" y="969554"/>
            <a:ext cx="595231" cy="378784"/>
          </a:xfrm>
          <a:prstGeom prst="rect">
            <a:avLst/>
          </a:prstGeom>
        </p:spPr>
      </p:pic>
      <p:pic>
        <p:nvPicPr>
          <p:cNvPr id="102" name="Picture 10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577386" y="1894236"/>
            <a:ext cx="634461" cy="561787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92015" flipH="1">
            <a:off x="5290196" y="-1551660"/>
            <a:ext cx="14047931" cy="11187262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304800" y="500094"/>
            <a:ext cx="7891912" cy="9248018"/>
            <a:chOff x="-87630" y="-123190"/>
            <a:chExt cx="4464050" cy="5231130"/>
          </a:xfrm>
        </p:grpSpPr>
        <p:sp>
          <p:nvSpPr>
            <p:cNvPr id="4" name="Freeform 4"/>
            <p:cNvSpPr/>
            <p:nvPr/>
          </p:nvSpPr>
          <p:spPr>
            <a:xfrm>
              <a:off x="-87630" y="-123190"/>
              <a:ext cx="4464050" cy="5231130"/>
            </a:xfrm>
            <a:custGeom>
              <a:avLst/>
              <a:gdLst/>
              <a:ahLst/>
              <a:cxnLst/>
              <a:rect l="l" t="t" r="r" b="b"/>
              <a:pathLst>
                <a:path w="4464050" h="5231130">
                  <a:moveTo>
                    <a:pt x="1386840" y="1974850"/>
                  </a:moveTo>
                  <a:cubicBezTo>
                    <a:pt x="1517650" y="2390140"/>
                    <a:pt x="1342390" y="2815590"/>
                    <a:pt x="995680" y="2924810"/>
                  </a:cubicBezTo>
                  <a:cubicBezTo>
                    <a:pt x="648970" y="3034030"/>
                    <a:pt x="261620" y="2785110"/>
                    <a:pt x="130810" y="2369820"/>
                  </a:cubicBezTo>
                  <a:cubicBezTo>
                    <a:pt x="0" y="1954530"/>
                    <a:pt x="175260" y="1529080"/>
                    <a:pt x="521970" y="1419860"/>
                  </a:cubicBezTo>
                  <a:cubicBezTo>
                    <a:pt x="868680" y="1310640"/>
                    <a:pt x="1256030" y="1559560"/>
                    <a:pt x="1386840" y="1974850"/>
                  </a:cubicBezTo>
                  <a:close/>
                  <a:moveTo>
                    <a:pt x="3670300" y="1718310"/>
                  </a:moveTo>
                  <a:cubicBezTo>
                    <a:pt x="3636010" y="1697990"/>
                    <a:pt x="3601720" y="1680210"/>
                    <a:pt x="3566160" y="1663700"/>
                  </a:cubicBezTo>
                  <a:cubicBezTo>
                    <a:pt x="3327400" y="1555750"/>
                    <a:pt x="3155950" y="1333500"/>
                    <a:pt x="3126740" y="1073150"/>
                  </a:cubicBezTo>
                  <a:cubicBezTo>
                    <a:pt x="3116580" y="986790"/>
                    <a:pt x="3096260" y="899160"/>
                    <a:pt x="3065780" y="814070"/>
                  </a:cubicBezTo>
                  <a:cubicBezTo>
                    <a:pt x="2875280" y="287020"/>
                    <a:pt x="2345690" y="0"/>
                    <a:pt x="1883410" y="173990"/>
                  </a:cubicBezTo>
                  <a:cubicBezTo>
                    <a:pt x="1421130" y="347980"/>
                    <a:pt x="1201420" y="915670"/>
                    <a:pt x="1391920" y="1442720"/>
                  </a:cubicBezTo>
                  <a:cubicBezTo>
                    <a:pt x="1431290" y="1550670"/>
                    <a:pt x="1484630" y="1648460"/>
                    <a:pt x="1548130" y="1733550"/>
                  </a:cubicBezTo>
                  <a:cubicBezTo>
                    <a:pt x="1727200" y="1973580"/>
                    <a:pt x="1751330" y="2294890"/>
                    <a:pt x="1600200" y="2552700"/>
                  </a:cubicBezTo>
                  <a:cubicBezTo>
                    <a:pt x="1596390" y="2560320"/>
                    <a:pt x="1591310" y="2567940"/>
                    <a:pt x="1587500" y="2575560"/>
                  </a:cubicBezTo>
                  <a:cubicBezTo>
                    <a:pt x="1094740" y="3437890"/>
                    <a:pt x="1231900" y="4453890"/>
                    <a:pt x="1891030" y="4842510"/>
                  </a:cubicBezTo>
                  <a:cubicBezTo>
                    <a:pt x="2550160" y="5231130"/>
                    <a:pt x="3483610" y="4848860"/>
                    <a:pt x="3973830" y="3985260"/>
                  </a:cubicBezTo>
                  <a:cubicBezTo>
                    <a:pt x="4464050" y="3121660"/>
                    <a:pt x="4329430" y="2108200"/>
                    <a:pt x="3670300" y="171831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18956" t="2354" r="-53229" b="452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8196712" y="2412818"/>
            <a:ext cx="9675736" cy="2982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82"/>
              </a:lnSpc>
            </a:pPr>
            <a:r>
              <a:rPr lang="en-US" sz="8902" spc="178">
                <a:solidFill>
                  <a:srgbClr val="545454"/>
                </a:solidFill>
                <a:latin typeface="Evolventa"/>
              </a:rPr>
              <a:t>Концептуальный дизайн</a:t>
            </a:r>
          </a:p>
        </p:txBody>
      </p:sp>
    </p:spTree>
  </p:cSld>
  <p:clrMapOvr>
    <a:masterClrMapping/>
  </p:clrMapOvr>
  <p:transition advTm="2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6667" r="26250" b="15555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163077">
            <a:off x="11740490" y="-5208633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 l="1576" t="7186" r="10124" b="7904"/>
          <a:stretch>
            <a:fillRect/>
          </a:stretch>
        </p:blipFill>
        <p:spPr>
          <a:xfrm>
            <a:off x="1160628" y="1028700"/>
            <a:ext cx="3563521" cy="21635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/>
          <a:srcRect t="7348" r="52881" b="34566"/>
          <a:stretch>
            <a:fillRect/>
          </a:stretch>
        </p:blipFill>
        <p:spPr>
          <a:xfrm>
            <a:off x="1160628" y="3118138"/>
            <a:ext cx="3381512" cy="24499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 l="1576" t="67662" r="89160" b="7904"/>
          <a:stretch>
            <a:fillRect/>
          </a:stretch>
        </p:blipFill>
        <p:spPr>
          <a:xfrm>
            <a:off x="4223592" y="4824079"/>
            <a:ext cx="447088" cy="7445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 l="47079" r="5225" b="49779"/>
          <a:stretch>
            <a:fillRect/>
          </a:stretch>
        </p:blipFill>
        <p:spPr>
          <a:xfrm>
            <a:off x="4529887" y="3081828"/>
            <a:ext cx="4018401" cy="24868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 l="78851" t="50810" b="29111"/>
          <a:stretch>
            <a:fillRect/>
          </a:stretch>
        </p:blipFill>
        <p:spPr>
          <a:xfrm>
            <a:off x="4670680" y="1028700"/>
            <a:ext cx="3877609" cy="216356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2810361" y="54166"/>
            <a:ext cx="5049322" cy="156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3"/>
              </a:lnSpc>
            </a:pPr>
            <a:r>
              <a:rPr lang="en-US" sz="3203" spc="-38">
                <a:solidFill>
                  <a:srgbClr val="FEFEFE"/>
                </a:solidFill>
                <a:latin typeface="Evolventa"/>
              </a:rPr>
              <a:t>Отрисовки дизайнеров</a:t>
            </a:r>
          </a:p>
          <a:p>
            <a:pPr algn="ctr">
              <a:lnSpc>
                <a:spcPts val="6023"/>
              </a:lnSpc>
            </a:pPr>
            <a:r>
              <a:rPr lang="en-US" sz="3203" spc="-38">
                <a:solidFill>
                  <a:srgbClr val="FEFEFE"/>
                </a:solidFill>
                <a:latin typeface="Evolventa"/>
              </a:rPr>
              <a:t>и наши идеи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60386" y="1423190"/>
            <a:ext cx="3498195" cy="2078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19"/>
              </a:lnSpc>
            </a:pPr>
            <a:r>
              <a:rPr lang="en-US" sz="1442">
                <a:solidFill>
                  <a:srgbClr val="000000"/>
                </a:solidFill>
                <a:latin typeface="Evolventa"/>
              </a:rPr>
              <a:t>Герои ( фишки) - другие игрушки из этой линейки.</a:t>
            </a:r>
          </a:p>
          <a:p>
            <a:pPr>
              <a:lnSpc>
                <a:spcPts val="2019"/>
              </a:lnSpc>
            </a:pPr>
            <a:r>
              <a:rPr lang="en-US" sz="1442">
                <a:solidFill>
                  <a:srgbClr val="000000"/>
                </a:solidFill>
                <a:latin typeface="Evolventa"/>
              </a:rPr>
              <a:t>- Игра на коробке</a:t>
            </a:r>
          </a:p>
          <a:p>
            <a:pPr>
              <a:lnSpc>
                <a:spcPts val="2019"/>
              </a:lnSpc>
            </a:pPr>
            <a:r>
              <a:rPr lang="en-US" sz="1442">
                <a:solidFill>
                  <a:srgbClr val="000000"/>
                </a:solidFill>
                <a:latin typeface="Evolventa"/>
              </a:rPr>
              <a:t>- Можно собрать всех друзей вместе</a:t>
            </a:r>
          </a:p>
          <a:p>
            <a:pPr>
              <a:lnSpc>
                <a:spcPts val="2019"/>
              </a:lnSpc>
            </a:pPr>
            <a:r>
              <a:rPr lang="en-US" sz="1442">
                <a:solidFill>
                  <a:srgbClr val="000000"/>
                </a:solidFill>
                <a:latin typeface="Evolventa"/>
              </a:rPr>
              <a:t>- Узнать особенности каждого героя</a:t>
            </a:r>
          </a:p>
          <a:p>
            <a:pPr>
              <a:lnSpc>
                <a:spcPts val="2019"/>
              </a:lnSpc>
            </a:pPr>
            <a:endParaRPr/>
          </a:p>
          <a:p>
            <a:pPr>
              <a:lnSpc>
                <a:spcPts val="2019"/>
              </a:lnSpc>
            </a:pPr>
            <a:endParaRPr/>
          </a:p>
          <a:p>
            <a:pPr>
              <a:lnSpc>
                <a:spcPts val="2019"/>
              </a:lnSpc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 l="1576" t="67662" r="79385" b="7904"/>
          <a:stretch>
            <a:fillRect/>
          </a:stretch>
        </p:blipFill>
        <p:spPr>
          <a:xfrm>
            <a:off x="3610999" y="1738207"/>
            <a:ext cx="918889" cy="7445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 r="3491" b="5121"/>
          <a:stretch>
            <a:fillRect/>
          </a:stretch>
        </p:blipFill>
        <p:spPr>
          <a:xfrm>
            <a:off x="9772218" y="5563243"/>
            <a:ext cx="4730772" cy="396782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 r="7402"/>
          <a:stretch>
            <a:fillRect/>
          </a:stretch>
        </p:blipFill>
        <p:spPr>
          <a:xfrm>
            <a:off x="14502990" y="5567106"/>
            <a:ext cx="2756310" cy="396395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410573" y="5391519"/>
            <a:ext cx="7147364" cy="433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6"/>
              </a:lnSpc>
            </a:pPr>
            <a:endParaRPr/>
          </a:p>
          <a:p>
            <a:pPr>
              <a:lnSpc>
                <a:spcPts val="3066"/>
              </a:lnSpc>
            </a:pPr>
            <a:endParaRPr/>
          </a:p>
          <a:p>
            <a:pPr>
              <a:lnSpc>
                <a:spcPts val="3066"/>
              </a:lnSpc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Сделать локацию уже вклеенной в саму упаковку</a:t>
            </a:r>
          </a:p>
          <a:p>
            <a:pPr>
              <a:lnSpc>
                <a:spcPts val="3066"/>
              </a:lnSpc>
            </a:pPr>
            <a:endParaRPr/>
          </a:p>
          <a:p>
            <a:pPr>
              <a:lnSpc>
                <a:spcPts val="3066"/>
              </a:lnSpc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Можно раскрасить эти декорации по контуру как раскраску </a:t>
            </a:r>
          </a:p>
          <a:p>
            <a:pPr>
              <a:lnSpc>
                <a:spcPts val="3066"/>
              </a:lnSpc>
            </a:pPr>
            <a:endParaRPr/>
          </a:p>
          <a:p>
            <a:pPr>
              <a:lnSpc>
                <a:spcPts val="3066"/>
              </a:lnSpc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Можно раскрыть боковую часть и использовать ее как вход в домик или кафе</a:t>
            </a:r>
          </a:p>
          <a:p>
            <a:pPr algn="ctr">
              <a:lnSpc>
                <a:spcPts val="3799"/>
              </a:lnSpc>
            </a:pPr>
            <a:endParaRPr/>
          </a:p>
        </p:txBody>
      </p:sp>
      <p:sp>
        <p:nvSpPr>
          <p:cNvPr id="14" name="TextBox 14"/>
          <p:cNvSpPr txBox="1"/>
          <p:nvPr/>
        </p:nvSpPr>
        <p:spPr>
          <a:xfrm>
            <a:off x="9772218" y="2895798"/>
            <a:ext cx="7810594" cy="1928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15"/>
              </a:lnSpc>
            </a:pPr>
            <a:r>
              <a:rPr lang="en-US" sz="2668">
                <a:solidFill>
                  <a:srgbClr val="000000"/>
                </a:solidFill>
                <a:latin typeface="Open Sans Light"/>
              </a:rPr>
              <a:t>Платформа для игры</a:t>
            </a:r>
          </a:p>
          <a:p>
            <a:pPr>
              <a:lnSpc>
                <a:spcPts val="3015"/>
              </a:lnSpc>
            </a:pPr>
            <a:endParaRPr/>
          </a:p>
          <a:p>
            <a:pPr>
              <a:lnSpc>
                <a:spcPts val="3015"/>
              </a:lnSpc>
            </a:pPr>
            <a:r>
              <a:rPr lang="en-US" sz="2668">
                <a:solidFill>
                  <a:srgbClr val="000000"/>
                </a:solidFill>
                <a:latin typeface="Open Sans Light"/>
              </a:rPr>
              <a:t>Pop up (раскрывающееся декорации в книгах),только сделать вставленные в упаковку</a:t>
            </a:r>
          </a:p>
          <a:p>
            <a:pPr algn="l">
              <a:lnSpc>
                <a:spcPts val="3015"/>
              </a:lnSpc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84137">
            <a:off x="-3450578" y="6387796"/>
            <a:ext cx="7293706" cy="7293706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1974078"/>
            <a:ext cx="4630925" cy="31694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 t="12186"/>
          <a:stretch>
            <a:fillRect/>
          </a:stretch>
        </p:blipFill>
        <p:spPr>
          <a:xfrm>
            <a:off x="1028700" y="5453379"/>
            <a:ext cx="4630925" cy="290226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985419" y="2707985"/>
            <a:ext cx="5273881" cy="5188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11"/>
              </a:lnSpc>
            </a:pPr>
            <a:r>
              <a:rPr lang="en-US" sz="2753">
                <a:solidFill>
                  <a:srgbClr val="000000"/>
                </a:solidFill>
                <a:latin typeface="Open Sans Light"/>
              </a:rPr>
              <a:t>Упаковка с вырезанными элементами</a:t>
            </a:r>
          </a:p>
          <a:p>
            <a:pPr>
              <a:lnSpc>
                <a:spcPts val="3111"/>
              </a:lnSpc>
            </a:pPr>
            <a:endParaRPr/>
          </a:p>
          <a:p>
            <a:pPr>
              <a:lnSpc>
                <a:spcPts val="3111"/>
              </a:lnSpc>
            </a:pPr>
            <a:r>
              <a:rPr lang="en-US" sz="2753">
                <a:solidFill>
                  <a:srgbClr val="000000"/>
                </a:solidFill>
                <a:latin typeface="Open Sans Light"/>
              </a:rPr>
              <a:t>Возможно с</a:t>
            </a:r>
            <a:r>
              <a:rPr lang="en-US" sz="971">
                <a:solidFill>
                  <a:srgbClr val="000000"/>
                </a:solidFill>
                <a:latin typeface="Arimo"/>
              </a:rPr>
              <a:t>верху положить фонарик, это можно использовать, как ночник для комнаты, как подсветка для домика и тд </a:t>
            </a:r>
          </a:p>
          <a:p>
            <a:pPr>
              <a:lnSpc>
                <a:spcPts val="3111"/>
              </a:lnSpc>
            </a:pPr>
            <a:endParaRPr/>
          </a:p>
          <a:p>
            <a:pPr>
              <a:lnSpc>
                <a:spcPts val="3111"/>
              </a:lnSpc>
            </a:pPr>
            <a:r>
              <a:rPr lang="en-US" sz="2753">
                <a:solidFill>
                  <a:srgbClr val="000000"/>
                </a:solidFill>
                <a:latin typeface="Open Sans Light"/>
              </a:rPr>
              <a:t>Упаковка по форме игрушки. Как игрушка в игрушке. </a:t>
            </a:r>
          </a:p>
          <a:p>
            <a:pPr>
              <a:lnSpc>
                <a:spcPts val="3111"/>
              </a:lnSpc>
            </a:pPr>
            <a:endParaRPr/>
          </a:p>
          <a:p>
            <a:pPr algn="ctr">
              <a:lnSpc>
                <a:spcPts val="3855"/>
              </a:lnSpc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54688" y="1838414"/>
            <a:ext cx="5378624" cy="63815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163077">
            <a:off x="11740490" y="-5208633"/>
            <a:ext cx="8635461" cy="863546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-2040523" y="9003347"/>
            <a:ext cx="21752876" cy="6169977"/>
            <a:chOff x="0" y="0"/>
            <a:chExt cx="6747612" cy="19138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747612" cy="1913890"/>
            </a:xfrm>
            <a:custGeom>
              <a:avLst/>
              <a:gdLst/>
              <a:ahLst/>
              <a:cxnLst/>
              <a:rect l="l" t="t" r="r" b="b"/>
              <a:pathLst>
                <a:path w="6747612" h="1913890">
                  <a:moveTo>
                    <a:pt x="0" y="0"/>
                  </a:moveTo>
                  <a:lnTo>
                    <a:pt x="6747612" y="0"/>
                  </a:lnTo>
                  <a:lnTo>
                    <a:pt x="6747612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AB6E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2810361" y="54166"/>
            <a:ext cx="5049322" cy="156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3"/>
              </a:lnSpc>
            </a:pPr>
            <a:r>
              <a:rPr lang="en-US" sz="3203" spc="-38">
                <a:solidFill>
                  <a:srgbClr val="FEFEFE"/>
                </a:solidFill>
                <a:latin typeface="Evolventa"/>
              </a:rPr>
              <a:t>Отрисовки дизайнеров</a:t>
            </a:r>
          </a:p>
          <a:p>
            <a:pPr algn="ctr">
              <a:lnSpc>
                <a:spcPts val="6023"/>
              </a:lnSpc>
            </a:pPr>
            <a:r>
              <a:rPr lang="en-US" sz="3203" spc="-38">
                <a:solidFill>
                  <a:srgbClr val="FEFEFE"/>
                </a:solidFill>
                <a:latin typeface="Evolventa"/>
              </a:rPr>
              <a:t>и наши идеи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5492" y="9115425"/>
            <a:ext cx="16757016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FEFEFE"/>
                </a:solidFill>
                <a:latin typeface="Evolventa"/>
              </a:rPr>
              <a:t> Не затратные варианты, где можно по минимуму использовать краски при производстве </a:t>
            </a:r>
          </a:p>
          <a:p>
            <a:pPr algn="ctr">
              <a:lnSpc>
                <a:spcPts val="4759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92015" flipH="1">
            <a:off x="5290196" y="-1551660"/>
            <a:ext cx="14047931" cy="11187262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304800" y="500094"/>
            <a:ext cx="7891912" cy="9248018"/>
            <a:chOff x="-87630" y="-123190"/>
            <a:chExt cx="4464050" cy="5231130"/>
          </a:xfrm>
        </p:grpSpPr>
        <p:sp>
          <p:nvSpPr>
            <p:cNvPr id="4" name="Freeform 4"/>
            <p:cNvSpPr/>
            <p:nvPr/>
          </p:nvSpPr>
          <p:spPr>
            <a:xfrm>
              <a:off x="-87630" y="-123190"/>
              <a:ext cx="4464050" cy="5231130"/>
            </a:xfrm>
            <a:custGeom>
              <a:avLst/>
              <a:gdLst/>
              <a:ahLst/>
              <a:cxnLst/>
              <a:rect l="l" t="t" r="r" b="b"/>
              <a:pathLst>
                <a:path w="4464050" h="5231130">
                  <a:moveTo>
                    <a:pt x="1386840" y="1974850"/>
                  </a:moveTo>
                  <a:cubicBezTo>
                    <a:pt x="1517650" y="2390140"/>
                    <a:pt x="1342390" y="2815590"/>
                    <a:pt x="995680" y="2924810"/>
                  </a:cubicBezTo>
                  <a:cubicBezTo>
                    <a:pt x="648970" y="3034030"/>
                    <a:pt x="261620" y="2785110"/>
                    <a:pt x="130810" y="2369820"/>
                  </a:cubicBezTo>
                  <a:cubicBezTo>
                    <a:pt x="0" y="1954530"/>
                    <a:pt x="175260" y="1529080"/>
                    <a:pt x="521970" y="1419860"/>
                  </a:cubicBezTo>
                  <a:cubicBezTo>
                    <a:pt x="868680" y="1310640"/>
                    <a:pt x="1256030" y="1559560"/>
                    <a:pt x="1386840" y="1974850"/>
                  </a:cubicBezTo>
                  <a:close/>
                  <a:moveTo>
                    <a:pt x="3670300" y="1718310"/>
                  </a:moveTo>
                  <a:cubicBezTo>
                    <a:pt x="3636010" y="1697990"/>
                    <a:pt x="3601720" y="1680210"/>
                    <a:pt x="3566160" y="1663700"/>
                  </a:cubicBezTo>
                  <a:cubicBezTo>
                    <a:pt x="3327400" y="1555750"/>
                    <a:pt x="3155950" y="1333500"/>
                    <a:pt x="3126740" y="1073150"/>
                  </a:cubicBezTo>
                  <a:cubicBezTo>
                    <a:pt x="3116580" y="986790"/>
                    <a:pt x="3096260" y="899160"/>
                    <a:pt x="3065780" y="814070"/>
                  </a:cubicBezTo>
                  <a:cubicBezTo>
                    <a:pt x="2875280" y="287020"/>
                    <a:pt x="2345690" y="0"/>
                    <a:pt x="1883410" y="173990"/>
                  </a:cubicBezTo>
                  <a:cubicBezTo>
                    <a:pt x="1421130" y="347980"/>
                    <a:pt x="1201420" y="915670"/>
                    <a:pt x="1391920" y="1442720"/>
                  </a:cubicBezTo>
                  <a:cubicBezTo>
                    <a:pt x="1431290" y="1550670"/>
                    <a:pt x="1484630" y="1648460"/>
                    <a:pt x="1548130" y="1733550"/>
                  </a:cubicBezTo>
                  <a:cubicBezTo>
                    <a:pt x="1727200" y="1973580"/>
                    <a:pt x="1751330" y="2294890"/>
                    <a:pt x="1600200" y="2552700"/>
                  </a:cubicBezTo>
                  <a:cubicBezTo>
                    <a:pt x="1596390" y="2560320"/>
                    <a:pt x="1591310" y="2567940"/>
                    <a:pt x="1587500" y="2575560"/>
                  </a:cubicBezTo>
                  <a:cubicBezTo>
                    <a:pt x="1094740" y="3437890"/>
                    <a:pt x="1231900" y="4453890"/>
                    <a:pt x="1891030" y="4842510"/>
                  </a:cubicBezTo>
                  <a:cubicBezTo>
                    <a:pt x="2550160" y="5231130"/>
                    <a:pt x="3483610" y="4848860"/>
                    <a:pt x="3973830" y="3985260"/>
                  </a:cubicBezTo>
                  <a:cubicBezTo>
                    <a:pt x="4464050" y="3121660"/>
                    <a:pt x="4329430" y="2108200"/>
                    <a:pt x="3670300" y="171831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19744" t="-6297" r="-59091" b="452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7938786" y="3257941"/>
            <a:ext cx="10050033" cy="1930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62"/>
              </a:lnSpc>
            </a:pPr>
            <a:r>
              <a:rPr lang="en-US" sz="10551" spc="211">
                <a:solidFill>
                  <a:srgbClr val="545454"/>
                </a:solidFill>
                <a:latin typeface="Evolventa"/>
              </a:rPr>
              <a:t>Наши идеи</a:t>
            </a:r>
          </a:p>
        </p:txBody>
      </p:sp>
    </p:spTree>
  </p:cSld>
  <p:clrMapOvr>
    <a:masterClrMapping/>
  </p:clrMapOvr>
  <p:transition advTm="2000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2934521" y="-4679172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314947">
            <a:off x="-5802506" y="1995898"/>
            <a:ext cx="10850149" cy="710191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/>
          <a:srcRect t="29720" b="27856"/>
          <a:stretch>
            <a:fillRect/>
          </a:stretch>
        </p:blipFill>
        <p:spPr>
          <a:xfrm>
            <a:off x="2933700" y="1737639"/>
            <a:ext cx="11400680" cy="483646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933700" y="6772997"/>
            <a:ext cx="11400680" cy="1776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8"/>
              </a:lnSpc>
            </a:pPr>
            <a:r>
              <a:rPr lang="en-US" sz="2212" spc="-26">
                <a:solidFill>
                  <a:srgbClr val="545454"/>
                </a:solidFill>
                <a:latin typeface="Evolventa"/>
              </a:rPr>
              <a:t>Мультик про школу  с любимыми игрушками</a:t>
            </a:r>
          </a:p>
          <a:p>
            <a:pPr algn="ctr">
              <a:lnSpc>
                <a:spcPts val="3428"/>
              </a:lnSpc>
            </a:pPr>
            <a:r>
              <a:rPr lang="en-US" sz="2212" spc="-26">
                <a:solidFill>
                  <a:srgbClr val="545454"/>
                </a:solidFill>
                <a:latin typeface="Evolventa"/>
              </a:rPr>
              <a:t>В школе несколько классов, и в класс D попал случайно бегемотик, </a:t>
            </a:r>
          </a:p>
          <a:p>
            <a:pPr algn="ctr">
              <a:lnSpc>
                <a:spcPts val="3428"/>
              </a:lnSpc>
            </a:pPr>
            <a:r>
              <a:rPr lang="en-US" sz="2212" spc="-26">
                <a:solidFill>
                  <a:srgbClr val="545454"/>
                </a:solidFill>
                <a:latin typeface="Evolventa"/>
              </a:rPr>
              <a:t>теперь они учатся все вместе и преодолевают будни и выселяться </a:t>
            </a:r>
          </a:p>
          <a:p>
            <a:pPr algn="ctr">
              <a:lnSpc>
                <a:spcPts val="3428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7093788" y="-3694510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-5347062" y="7850528"/>
            <a:ext cx="8635461" cy="8635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1495003" y="9233529"/>
            <a:ext cx="8635461" cy="863546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997877" flipV="1">
            <a:off x="3444622" y="2302057"/>
            <a:ext cx="1066637" cy="380110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958051" y="1402524"/>
            <a:ext cx="1062860" cy="1062856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 cstate="print"/>
              <a:stretch>
                <a:fillRect l="-93602" t="-150168" r="-102356" b="-45791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836600" flipV="1">
            <a:off x="2207441" y="1340064"/>
            <a:ext cx="1935208" cy="193520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/>
          <a:srcRect t="1060" r="686"/>
          <a:stretch>
            <a:fillRect/>
          </a:stretch>
        </p:blipFill>
        <p:spPr>
          <a:xfrm>
            <a:off x="1028700" y="1659640"/>
            <a:ext cx="2127954" cy="2119954"/>
          </a:xfrm>
          <a:prstGeom prst="rect">
            <a:avLst/>
          </a:prstGeom>
        </p:spPr>
      </p:pic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3237525" y="2952452"/>
            <a:ext cx="827144" cy="82714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 cstate="print"/>
              <a:stretch>
                <a:fillRect r="-76767" b="-76767"/>
              </a:stretch>
            </a:blip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5602869" y="320646"/>
            <a:ext cx="1914866" cy="191486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/>
          <a:srcRect l="2227" t="16850" b="30131"/>
          <a:stretch>
            <a:fillRect/>
          </a:stretch>
        </p:blipFill>
        <p:spPr>
          <a:xfrm rot="5400000">
            <a:off x="5259873" y="1239711"/>
            <a:ext cx="2813750" cy="24412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/>
          <a:srcRect l="59475" t="61161"/>
          <a:stretch>
            <a:fillRect/>
          </a:stretch>
        </p:blipFill>
        <p:spPr>
          <a:xfrm>
            <a:off x="6745906" y="1491812"/>
            <a:ext cx="775986" cy="743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 cstate="print"/>
          <a:srcRect l="21328" t="63732" r="54082"/>
          <a:stretch>
            <a:fillRect/>
          </a:stretch>
        </p:blipFill>
        <p:spPr>
          <a:xfrm>
            <a:off x="5992492" y="1555404"/>
            <a:ext cx="444437" cy="65549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997877" flipV="1">
            <a:off x="11543354" y="2107439"/>
            <a:ext cx="1317617" cy="469551"/>
          </a:xfrm>
          <a:prstGeom prst="rect">
            <a:avLst/>
          </a:prstGeom>
        </p:spPr>
      </p:pic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0951033" y="898226"/>
            <a:ext cx="1408924" cy="1408918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4" cstate="print"/>
              <a:stretch>
                <a:fillRect l="-137373" t="-242734" r="-91544" b="-183535"/>
              </a:stretch>
            </a:blip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836600" flipV="1">
            <a:off x="9868292" y="783812"/>
            <a:ext cx="2707955" cy="27079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 cstate="print"/>
          <a:srcRect l="15200" t="22972" b="25675"/>
          <a:stretch>
            <a:fillRect/>
          </a:stretch>
        </p:blipFill>
        <p:spPr>
          <a:xfrm>
            <a:off x="8828619" y="1449459"/>
            <a:ext cx="2722958" cy="2638285"/>
          </a:xfrm>
          <a:prstGeom prst="rect">
            <a:avLst/>
          </a:prstGeom>
        </p:spPr>
      </p:pic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012373" y="2772835"/>
            <a:ext cx="924961" cy="924957"/>
            <a:chOff x="0" y="0"/>
            <a:chExt cx="6350000" cy="634997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6" cstate="print"/>
              <a:stretch>
                <a:fillRect l="-26574" r="-26574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13429221" y="8518184"/>
            <a:ext cx="53428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в водолазном костюме  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"Погружаемся вместе" 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>
            <a:off x="813283" y="6493791"/>
            <a:ext cx="2259482" cy="151147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23211" y="5143500"/>
            <a:ext cx="3174891" cy="183945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9" cstate="print"/>
          <a:srcRect l="36740" t="11491" b="7026"/>
          <a:stretch>
            <a:fillRect/>
          </a:stretch>
        </p:blipFill>
        <p:spPr>
          <a:xfrm>
            <a:off x="7610974" y="5713297"/>
            <a:ext cx="1909737" cy="2459857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0" cstate="print">
            <a:alphaModFix amt="58000"/>
          </a:blip>
          <a:srcRect t="17461" r="3056" b="8565"/>
          <a:stretch>
            <a:fillRect/>
          </a:stretch>
        </p:blipFill>
        <p:spPr>
          <a:xfrm>
            <a:off x="7158073" y="5516596"/>
            <a:ext cx="2801208" cy="2849956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1" cstate="print"/>
          <a:srcRect l="2910" r="2910"/>
          <a:stretch>
            <a:fillRect/>
          </a:stretch>
        </p:blipFill>
        <p:spPr>
          <a:xfrm>
            <a:off x="14847831" y="5340202"/>
            <a:ext cx="2044711" cy="3311333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10007005" y="9106894"/>
            <a:ext cx="43903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- ваша идея 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"Профессия мечты" 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2" cstate="print"/>
          <a:srcRect l="32589" t="20595" r="32823" b="20606"/>
          <a:stretch>
            <a:fillRect/>
          </a:stretch>
        </p:blipFill>
        <p:spPr>
          <a:xfrm>
            <a:off x="10854486" y="5622484"/>
            <a:ext cx="2186067" cy="3716314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3" cstate="print">
            <a:alphaModFix amt="83000"/>
          </a:blip>
          <a:srcRect/>
          <a:stretch>
            <a:fillRect/>
          </a:stretch>
        </p:blipFill>
        <p:spPr>
          <a:xfrm>
            <a:off x="7801461" y="7173430"/>
            <a:ext cx="1255380" cy="44919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4" cstate="print"/>
          <a:srcRect l="35189" t="11662" r="25304" b="2487"/>
          <a:stretch>
            <a:fillRect/>
          </a:stretch>
        </p:blipFill>
        <p:spPr>
          <a:xfrm>
            <a:off x="13835532" y="545677"/>
            <a:ext cx="2353044" cy="3408897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>
          <a:xfrm>
            <a:off x="15186454" y="1950330"/>
            <a:ext cx="2004244" cy="200424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836600" flipV="1">
            <a:off x="4749586" y="6278093"/>
            <a:ext cx="1935208" cy="1935208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>
          <a:xfrm>
            <a:off x="3351845" y="5959773"/>
            <a:ext cx="2691756" cy="332569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7" cstate="print">
            <a:alphaModFix amt="93000"/>
          </a:blip>
          <a:srcRect l="20784" t="59869" r="64741" b="13521"/>
          <a:stretch>
            <a:fillRect/>
          </a:stretch>
        </p:blipFill>
        <p:spPr>
          <a:xfrm rot="1154904">
            <a:off x="5484528" y="6342483"/>
            <a:ext cx="1052207" cy="1014956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-258238" y="8200851"/>
            <a:ext cx="43903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-  мячик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"Сверни и разверни"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436929" y="8573947"/>
            <a:ext cx="43903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в шарике 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"Мне ничего не страшно"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8700" y="3954394"/>
            <a:ext cx="3069959" cy="86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8"/>
              </a:lnSpc>
            </a:pPr>
            <a:r>
              <a:rPr lang="en-US" sz="2103" spc="-25">
                <a:solidFill>
                  <a:srgbClr val="424242"/>
                </a:solidFill>
                <a:latin typeface="Evolventa"/>
              </a:rPr>
              <a:t>Игрушка - антистресс </a:t>
            </a:r>
          </a:p>
          <a:p>
            <a:pPr algn="ctr">
              <a:lnSpc>
                <a:spcPts val="3238"/>
              </a:lnSpc>
            </a:pPr>
            <a:r>
              <a:rPr lang="en-US" sz="2103" spc="-25">
                <a:solidFill>
                  <a:srgbClr val="424242"/>
                </a:solidFill>
                <a:latin typeface="Evolventa"/>
              </a:rPr>
              <a:t>"Пошурши животиком"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735937" y="3915082"/>
            <a:ext cx="4019939" cy="870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125" spc="-25">
                <a:solidFill>
                  <a:srgbClr val="545454"/>
                </a:solidFill>
                <a:latin typeface="Evolventa"/>
              </a:rPr>
              <a:t>Игрушка - подушка </a:t>
            </a:r>
          </a:p>
          <a:p>
            <a:pPr algn="ctr">
              <a:lnSpc>
                <a:spcPts val="3294"/>
              </a:lnSpc>
            </a:pPr>
            <a:r>
              <a:rPr lang="en-US" sz="2125" spc="-25">
                <a:solidFill>
                  <a:srgbClr val="545454"/>
                </a:solidFill>
                <a:latin typeface="Evolventa"/>
              </a:rPr>
              <a:t>"Хочешь играй, хочешь спи"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755876" y="3915082"/>
            <a:ext cx="43903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с подарком 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"Храним секреты вместе"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053875" y="3954394"/>
            <a:ext cx="4390315" cy="870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Аксессуар, как у игрушки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"Теперь мы стали ещё ближе"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743584" y="9152119"/>
            <a:ext cx="4390315" cy="87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Игрушка антистресс </a:t>
            </a:r>
          </a:p>
          <a:p>
            <a:pPr algn="ctr">
              <a:lnSpc>
                <a:spcPts val="3273"/>
              </a:lnSpc>
            </a:pPr>
            <a:r>
              <a:rPr lang="en-US" sz="2112" spc="-25">
                <a:solidFill>
                  <a:srgbClr val="545454"/>
                </a:solidFill>
                <a:latin typeface="Evolventa"/>
              </a:rPr>
              <a:t>"пушистая хлопушка" </a:t>
            </a:r>
          </a:p>
        </p:txBody>
      </p:sp>
    </p:spTree>
  </p:cSld>
  <p:clrMapOvr>
    <a:masterClrMapping/>
  </p:clrMapOvr>
  <p:transition advTm="5000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42925" y="-328136"/>
            <a:ext cx="19073336" cy="10615136"/>
            <a:chOff x="0" y="0"/>
            <a:chExt cx="3438888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8888" cy="1913890"/>
            </a:xfrm>
            <a:custGeom>
              <a:avLst/>
              <a:gdLst/>
              <a:ahLst/>
              <a:cxnLst/>
              <a:rect l="l" t="t" r="r" b="b"/>
              <a:pathLst>
                <a:path w="3438888" h="1913890">
                  <a:moveTo>
                    <a:pt x="0" y="0"/>
                  </a:moveTo>
                  <a:lnTo>
                    <a:pt x="3438888" y="0"/>
                  </a:lnTo>
                  <a:lnTo>
                    <a:pt x="3438888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4DEFF">
                <a:alpha val="6392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96715" y="2771997"/>
            <a:ext cx="16230600" cy="3904806"/>
            <a:chOff x="0" y="0"/>
            <a:chExt cx="21640800" cy="5206408"/>
          </a:xfrm>
        </p:grpSpPr>
        <p:sp>
          <p:nvSpPr>
            <p:cNvPr id="5" name="TextBox 5"/>
            <p:cNvSpPr txBox="1"/>
            <p:nvPr/>
          </p:nvSpPr>
          <p:spPr>
            <a:xfrm>
              <a:off x="0" y="-664210"/>
              <a:ext cx="21640800" cy="4910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4000"/>
                </a:lnSpc>
                <a:spcBef>
                  <a:spcPct val="0"/>
                </a:spcBef>
              </a:pPr>
              <a:r>
                <a:rPr lang="en-US" sz="10000" spc="200">
                  <a:solidFill>
                    <a:srgbClr val="ED7607"/>
                  </a:solidFill>
                  <a:latin typeface="Evolventa Bold"/>
                </a:rPr>
                <a:t>СПАСИБО ЗА ВНИМАНИЕ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227661"/>
              <a:ext cx="21640800" cy="952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250"/>
                </a:lnSpc>
                <a:spcBef>
                  <a:spcPct val="0"/>
                </a:spcBef>
              </a:pPr>
              <a:r>
                <a:rPr lang="en-US" sz="3750">
                  <a:solidFill>
                    <a:srgbClr val="737373"/>
                  </a:solidFill>
                  <a:latin typeface="Evolventa"/>
                </a:rPr>
                <a:t>С радостью ответим на ваши вопросы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332814" y="1841582"/>
            <a:ext cx="1214030" cy="131841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62629" y="1710790"/>
            <a:ext cx="1334467" cy="144920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77548" y="6930490"/>
            <a:ext cx="1334467" cy="144920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843642" flipH="1" flipV="1">
            <a:off x="-804582" y="6665254"/>
            <a:ext cx="5186093" cy="51860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700000" flipH="1" flipV="1">
            <a:off x="-1531973" y="-3731129"/>
            <a:ext cx="6640874" cy="66408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614601" flipV="1">
            <a:off x="9305872" y="5848464"/>
            <a:ext cx="10329121" cy="1032912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5675374" flipH="1" flipV="1">
            <a:off x="14346783" y="6323941"/>
            <a:ext cx="5186093" cy="51860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/>
          <a:srcRect t="359" r="3620"/>
          <a:stretch>
            <a:fillRect/>
          </a:stretch>
        </p:blipFill>
        <p:spPr>
          <a:xfrm rot="667197">
            <a:off x="10308737" y="2778876"/>
            <a:ext cx="7540691" cy="7795854"/>
          </a:xfrm>
          <a:prstGeom prst="rect">
            <a:avLst/>
          </a:prstGeom>
        </p:spPr>
      </p:pic>
    </p:spTree>
  </p:cSld>
  <p:clrMapOvr>
    <a:masterClrMapping/>
  </p:clrMapOvr>
  <p:transition advTm="2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3333" r="26250" b="27778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49000" y="1866900"/>
            <a:ext cx="2670668" cy="8485267"/>
          </a:xfrm>
          <a:prstGeom prst="rect">
            <a:avLst/>
          </a:prstGeom>
          <a:solidFill>
            <a:srgbClr val="F4F5F5"/>
          </a:solidFill>
        </p:spPr>
      </p:sp>
      <p:sp>
        <p:nvSpPr>
          <p:cNvPr id="3" name="AutoShape 3"/>
          <p:cNvSpPr/>
          <p:nvPr/>
        </p:nvSpPr>
        <p:spPr>
          <a:xfrm>
            <a:off x="5210168" y="1866900"/>
            <a:ext cx="2670668" cy="8485267"/>
          </a:xfrm>
          <a:prstGeom prst="rect">
            <a:avLst/>
          </a:prstGeom>
          <a:solidFill>
            <a:srgbClr val="FFC1BE"/>
          </a:solidFill>
        </p:spPr>
      </p:sp>
      <p:sp>
        <p:nvSpPr>
          <p:cNvPr id="4" name="AutoShape 4"/>
          <p:cNvSpPr/>
          <p:nvPr/>
        </p:nvSpPr>
        <p:spPr>
          <a:xfrm>
            <a:off x="8071336" y="1866900"/>
            <a:ext cx="2670668" cy="8485267"/>
          </a:xfrm>
          <a:prstGeom prst="rect">
            <a:avLst/>
          </a:prstGeom>
          <a:solidFill>
            <a:srgbClr val="F0ECED"/>
          </a:solidFill>
        </p:spPr>
      </p:sp>
      <p:sp>
        <p:nvSpPr>
          <p:cNvPr id="5" name="AutoShape 5"/>
          <p:cNvSpPr/>
          <p:nvPr/>
        </p:nvSpPr>
        <p:spPr>
          <a:xfrm>
            <a:off x="10932505" y="1866900"/>
            <a:ext cx="2670668" cy="8485267"/>
          </a:xfrm>
          <a:prstGeom prst="rect">
            <a:avLst/>
          </a:prstGeom>
          <a:solidFill>
            <a:srgbClr val="D1E5EF"/>
          </a:solidFill>
        </p:spPr>
      </p:sp>
      <p:sp>
        <p:nvSpPr>
          <p:cNvPr id="6" name="AutoShape 6"/>
          <p:cNvSpPr/>
          <p:nvPr/>
        </p:nvSpPr>
        <p:spPr>
          <a:xfrm>
            <a:off x="13793673" y="1866900"/>
            <a:ext cx="2670668" cy="8485267"/>
          </a:xfrm>
          <a:prstGeom prst="rect">
            <a:avLst/>
          </a:prstGeom>
          <a:solidFill>
            <a:srgbClr val="FFF4F2"/>
          </a:solidFill>
        </p:spPr>
      </p:sp>
      <p:sp>
        <p:nvSpPr>
          <p:cNvPr id="7" name="AutoShape 7"/>
          <p:cNvSpPr/>
          <p:nvPr/>
        </p:nvSpPr>
        <p:spPr>
          <a:xfrm>
            <a:off x="2349000" y="3998631"/>
            <a:ext cx="14006905" cy="9552"/>
          </a:xfrm>
          <a:prstGeom prst="rect">
            <a:avLst/>
          </a:prstGeom>
          <a:solidFill>
            <a:srgbClr val="424242">
              <a:alpha val="29804"/>
            </a:srgb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05222" y="2164392"/>
            <a:ext cx="1080561" cy="8450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06954" y="2117238"/>
            <a:ext cx="954761" cy="9393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261836" y="2360590"/>
            <a:ext cx="2245181" cy="45265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1669315" y="2086886"/>
            <a:ext cx="1197048" cy="100006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479372" y="2200649"/>
            <a:ext cx="1299270" cy="77253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043083" y="3164241"/>
            <a:ext cx="1282502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2004 - 2021</a:t>
            </a:r>
          </a:p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17 лет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279848">
            <a:off x="14012453" y="7203557"/>
            <a:ext cx="5847925" cy="584792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591853" flipH="1" flipV="1">
            <a:off x="-3960767" y="-1963928"/>
            <a:ext cx="6978526" cy="697852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794552" y="9525000"/>
            <a:ext cx="19815213" cy="219768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2196706" y="5367111"/>
            <a:ext cx="2975255" cy="476040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/>
          <a:srcRect r="6733"/>
          <a:stretch>
            <a:fillRect/>
          </a:stretch>
        </p:blipFill>
        <p:spPr>
          <a:xfrm>
            <a:off x="5242074" y="5222696"/>
            <a:ext cx="2638762" cy="452682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>
            <a:off x="8058199" y="5609024"/>
            <a:ext cx="1752698" cy="213829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8934548" y="7260343"/>
            <a:ext cx="1997957" cy="199795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>
            <a:off x="11044096" y="5091372"/>
            <a:ext cx="2447485" cy="391597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2614920" y="4191010"/>
            <a:ext cx="4539605" cy="7263368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937639" y="3164241"/>
            <a:ext cx="1215727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1993- 2021</a:t>
            </a:r>
          </a:p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28 лет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798807" y="3164241"/>
            <a:ext cx="1215727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2016- 2021</a:t>
            </a:r>
          </a:p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 5 лет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702702" y="3164241"/>
            <a:ext cx="1215727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1995- 2021</a:t>
            </a:r>
          </a:p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26 лет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96140" y="3164241"/>
            <a:ext cx="1282502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2016 - 2021</a:t>
            </a:r>
          </a:p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545454"/>
                </a:solidFill>
                <a:latin typeface="Evolventa"/>
              </a:rPr>
              <a:t>5 лет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-115312" y="9517920"/>
            <a:ext cx="17374612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Источник: WordStat   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236145" y="377190"/>
            <a:ext cx="12210063" cy="104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545454"/>
                </a:solidFill>
                <a:latin typeface="Evolventa"/>
              </a:rPr>
              <a:t>ПОПУЛЯРНЫЕ ЛИНЕЙКИ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19303" y="4114810"/>
            <a:ext cx="2330061" cy="161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3"/>
              </a:lnSpc>
            </a:pPr>
            <a:r>
              <a:rPr lang="en-US" sz="1488">
                <a:solidFill>
                  <a:srgbClr val="545454"/>
                </a:solidFill>
                <a:latin typeface="Evolventa"/>
              </a:rPr>
              <a:t>Есть топ линейка с мягкими игрушками (зайцы с длинными ушами), которые можно купить на Ozon</a:t>
            </a:r>
          </a:p>
          <a:p>
            <a:pPr>
              <a:lnSpc>
                <a:spcPts val="2083"/>
              </a:lnSpc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5380472" y="4114810"/>
            <a:ext cx="2330061" cy="1876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3"/>
              </a:lnSpc>
            </a:pPr>
            <a:r>
              <a:rPr lang="en-US" sz="1488">
                <a:solidFill>
                  <a:srgbClr val="545454"/>
                </a:solidFill>
                <a:latin typeface="Evolventa"/>
              </a:rPr>
              <a:t>Нет топ линейки, но эта компания поддается трендам и выпускает актуальные игрушки, которые также можно купить на Ozone.</a:t>
            </a:r>
          </a:p>
          <a:p>
            <a:pPr>
              <a:lnSpc>
                <a:spcPts val="2083"/>
              </a:lnSpc>
            </a:pPr>
            <a:endParaRPr/>
          </a:p>
        </p:txBody>
      </p:sp>
      <p:sp>
        <p:nvSpPr>
          <p:cNvPr id="31" name="TextBox 31"/>
          <p:cNvSpPr txBox="1"/>
          <p:nvPr/>
        </p:nvSpPr>
        <p:spPr>
          <a:xfrm>
            <a:off x="8241640" y="4114810"/>
            <a:ext cx="2330061" cy="1876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3"/>
              </a:lnSpc>
            </a:pPr>
            <a:r>
              <a:rPr lang="en-US" sz="1488">
                <a:solidFill>
                  <a:srgbClr val="545454"/>
                </a:solidFill>
                <a:latin typeface="Evolventa"/>
              </a:rPr>
              <a:t>Есть топ линейка с мягкими игрушками, их даже две, которые можно купить на Ozon и Wildberries.</a:t>
            </a:r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11102808" y="4114810"/>
            <a:ext cx="2330061" cy="2139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3"/>
              </a:lnSpc>
            </a:pPr>
            <a:r>
              <a:rPr lang="en-US" sz="1488">
                <a:solidFill>
                  <a:srgbClr val="545454"/>
                </a:solidFill>
                <a:latin typeface="Evolventa"/>
              </a:rPr>
              <a:t>Нет топ линейки, но они создают игрушки из разных мультиков. У них есть не только мягкие игрушки.</a:t>
            </a:r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</p:txBody>
      </p:sp>
      <p:sp>
        <p:nvSpPr>
          <p:cNvPr id="33" name="TextBox 33"/>
          <p:cNvSpPr txBox="1"/>
          <p:nvPr/>
        </p:nvSpPr>
        <p:spPr>
          <a:xfrm>
            <a:off x="13963976" y="4114810"/>
            <a:ext cx="2330061" cy="2398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3"/>
              </a:lnSpc>
            </a:pPr>
            <a:r>
              <a:rPr lang="en-US" sz="1488">
                <a:solidFill>
                  <a:srgbClr val="545454"/>
                </a:solidFill>
                <a:latin typeface="Evolventa"/>
              </a:rPr>
              <a:t>Нет топ линейки. Компания может изготовить игрушки на заказ. Их можно купить на Ozon.</a:t>
            </a:r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  <a:p>
            <a:pPr>
              <a:lnSpc>
                <a:spcPts val="2083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5556" r="26250" b="15555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666025" flipH="1" flipV="1">
            <a:off x="-2593046" y="6446648"/>
            <a:ext cx="5186093" cy="5186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811808" flipH="1" flipV="1">
            <a:off x="-1769377" y="-6633203"/>
            <a:ext cx="8379363" cy="83793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525000"/>
            <a:ext cx="19020661" cy="21095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888026">
            <a:off x="11216726" y="-3221332"/>
            <a:ext cx="14284811" cy="142848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4873576" y="219730"/>
            <a:ext cx="2537722" cy="12561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/>
          <a:srcRect t="15530" b="24158"/>
          <a:stretch>
            <a:fillRect/>
          </a:stretch>
        </p:blipFill>
        <p:spPr>
          <a:xfrm>
            <a:off x="8807492" y="1475902"/>
            <a:ext cx="5951784" cy="778239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144000" y="9440206"/>
            <a:ext cx="10478751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Источники: otzovik  barbie.mattel.com                    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92476" y="4444072"/>
            <a:ext cx="4328824" cy="4004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0"/>
              </a:lnSpc>
            </a:pPr>
            <a:r>
              <a:rPr lang="en-US" sz="2779">
                <a:solidFill>
                  <a:srgbClr val="FEFEFE"/>
                </a:solidFill>
                <a:latin typeface="Evolventa"/>
              </a:rPr>
              <a:t>Самые популярные линейки </a:t>
            </a:r>
          </a:p>
          <a:p>
            <a:pPr algn="ctr">
              <a:lnSpc>
                <a:spcPts val="3890"/>
              </a:lnSpc>
            </a:pPr>
            <a:r>
              <a:rPr lang="en-US" sz="2779">
                <a:solidFill>
                  <a:srgbClr val="FEFEFE"/>
                </a:solidFill>
                <a:latin typeface="Evolventa"/>
              </a:rPr>
              <a:t>Holiday Barbie (повседневный стиль кукол)</a:t>
            </a:r>
          </a:p>
          <a:p>
            <a:pPr algn="ctr">
              <a:lnSpc>
                <a:spcPts val="3890"/>
              </a:lnSpc>
            </a:pPr>
            <a:r>
              <a:rPr lang="en-US" sz="2779">
                <a:solidFill>
                  <a:srgbClr val="FEFEFE"/>
                </a:solidFill>
                <a:latin typeface="Evolventa"/>
              </a:rPr>
              <a:t>и </a:t>
            </a:r>
          </a:p>
          <a:p>
            <a:pPr algn="ctr">
              <a:lnSpc>
                <a:spcPts val="3890"/>
              </a:lnSpc>
            </a:pPr>
            <a:r>
              <a:rPr lang="en-US" sz="2779">
                <a:solidFill>
                  <a:srgbClr val="FEFEFE"/>
                </a:solidFill>
                <a:latin typeface="Evolventa"/>
              </a:rPr>
              <a:t>"Загадочные профессии"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1181" y="1632038"/>
            <a:ext cx="9316032" cy="642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Слоган «Ты можешь быть кем захочешь!»</a:t>
            </a:r>
          </a:p>
          <a:p>
            <a:pPr>
              <a:lnSpc>
                <a:spcPts val="3124"/>
              </a:lnSpc>
            </a:pPr>
            <a:endParaRPr/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Есть представитель в России </a:t>
            </a:r>
          </a:p>
          <a:p>
            <a:pPr>
              <a:lnSpc>
                <a:spcPts val="3124"/>
              </a:lnSpc>
            </a:pPr>
            <a:endParaRPr/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Проводят выставки в России</a:t>
            </a:r>
          </a:p>
          <a:p>
            <a:pPr>
              <a:lnSpc>
                <a:spcPts val="3124"/>
              </a:lnSpc>
            </a:pPr>
            <a:endParaRPr/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Компания занимается благотворительностью</a:t>
            </a:r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 </a:t>
            </a:r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ВК и YouTube на русском языке </a:t>
            </a:r>
          </a:p>
          <a:p>
            <a:pPr>
              <a:lnSpc>
                <a:spcPts val="3124"/>
              </a:lnSpc>
            </a:pPr>
            <a:endParaRPr/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В социальных сетях общительны, в комментариях отвечают на русском и  на английском </a:t>
            </a:r>
          </a:p>
          <a:p>
            <a:pPr>
              <a:lnSpc>
                <a:spcPts val="3124"/>
              </a:lnSpc>
            </a:pPr>
            <a:endParaRPr/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Тенденции (Barbie на инвалидной коляске, </a:t>
            </a:r>
          </a:p>
          <a:p>
            <a:pPr>
              <a:lnSpc>
                <a:spcPts val="3124"/>
              </a:lnSpc>
            </a:pPr>
            <a:r>
              <a:rPr lang="en-US" sz="2670">
                <a:solidFill>
                  <a:srgbClr val="545454"/>
                </a:solidFill>
                <a:latin typeface="Evolventa"/>
              </a:rPr>
              <a:t>Barbie с протезем, гендеро-нейтральные Barbie)</a:t>
            </a:r>
          </a:p>
          <a:p>
            <a:pPr>
              <a:lnSpc>
                <a:spcPts val="3738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-1150338" y="114957"/>
            <a:ext cx="9233439" cy="1840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EFEFE"/>
                </a:solidFill>
                <a:latin typeface="Evolventa"/>
              </a:rPr>
              <a:t>Barbie в России</a:t>
            </a:r>
          </a:p>
          <a:p>
            <a:pPr algn="ctr">
              <a:lnSpc>
                <a:spcPts val="4620"/>
              </a:lnSpc>
            </a:pPr>
            <a:endParaRPr/>
          </a:p>
          <a:p>
            <a:pPr algn="ctr">
              <a:lnSpc>
                <a:spcPts val="4620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82563" y="4193692"/>
            <a:ext cx="454009" cy="3455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82563" y="1762468"/>
            <a:ext cx="454009" cy="3455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92537" y="2654379"/>
            <a:ext cx="454009" cy="3455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92537" y="3367701"/>
            <a:ext cx="454009" cy="34554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82563" y="4935628"/>
            <a:ext cx="454009" cy="34554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92537" y="5800760"/>
            <a:ext cx="454009" cy="34554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82083"/>
          <a:stretch>
            <a:fillRect/>
          </a:stretch>
        </p:blipFill>
        <p:spPr>
          <a:xfrm rot="5400000">
            <a:off x="692537" y="6906510"/>
            <a:ext cx="454009" cy="345549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800640" flipH="1" flipV="1">
            <a:off x="-1713081" y="-8870705"/>
            <a:ext cx="11965941" cy="119659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07392" y="9497356"/>
            <a:ext cx="20502784" cy="22739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71314">
            <a:off x="14194189" y="-5851223"/>
            <a:ext cx="13228144" cy="132281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/>
          <a:srcRect l="17913" t="22943" r="45300" b="28149"/>
          <a:stretch>
            <a:fillRect/>
          </a:stretch>
        </p:blipFill>
        <p:spPr>
          <a:xfrm>
            <a:off x="1163575" y="5869825"/>
            <a:ext cx="4157230" cy="31089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/>
          <a:srcRect t="4627" b="4627"/>
          <a:stretch>
            <a:fillRect/>
          </a:stretch>
        </p:blipFill>
        <p:spPr>
          <a:xfrm>
            <a:off x="6423927" y="3731547"/>
            <a:ext cx="2524446" cy="14889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/>
          <a:srcRect l="3013" t="8726" b="3940"/>
          <a:stretch>
            <a:fillRect/>
          </a:stretch>
        </p:blipFill>
        <p:spPr>
          <a:xfrm>
            <a:off x="9381450" y="3760198"/>
            <a:ext cx="2482623" cy="1431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/>
          <a:srcRect l="3442" t="6190" b="6190"/>
          <a:stretch>
            <a:fillRect/>
          </a:stretch>
        </p:blipFill>
        <p:spPr>
          <a:xfrm>
            <a:off x="6423927" y="5477336"/>
            <a:ext cx="2617789" cy="15347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/>
          <a:srcRect l="9430" t="7766" b="1576"/>
          <a:stretch>
            <a:fillRect/>
          </a:stretch>
        </p:blipFill>
        <p:spPr>
          <a:xfrm>
            <a:off x="6423927" y="7299869"/>
            <a:ext cx="2617789" cy="16789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/>
          <a:srcRect l="5827" r="1314"/>
          <a:stretch>
            <a:fillRect/>
          </a:stretch>
        </p:blipFill>
        <p:spPr>
          <a:xfrm>
            <a:off x="9381450" y="7299869"/>
            <a:ext cx="2482623" cy="174296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/>
          <a:srcRect l="4474" t="3818" b="4672"/>
          <a:stretch>
            <a:fillRect/>
          </a:stretch>
        </p:blipFill>
        <p:spPr>
          <a:xfrm>
            <a:off x="9381450" y="5477336"/>
            <a:ext cx="2482623" cy="15347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/>
          <a:srcRect l="8295" r="5992"/>
          <a:stretch>
            <a:fillRect/>
          </a:stretch>
        </p:blipFill>
        <p:spPr>
          <a:xfrm>
            <a:off x="12728358" y="3760198"/>
            <a:ext cx="4604049" cy="2031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/>
          <a:srcRect b="14261"/>
          <a:stretch>
            <a:fillRect/>
          </a:stretch>
        </p:blipFill>
        <p:spPr>
          <a:xfrm>
            <a:off x="12728358" y="6570872"/>
            <a:ext cx="4604049" cy="240790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 cstate="print"/>
          <a:srcRect t="19770" r="29324" b="24249"/>
          <a:stretch>
            <a:fillRect/>
          </a:stretch>
        </p:blipFill>
        <p:spPr>
          <a:xfrm>
            <a:off x="1163575" y="3760198"/>
            <a:ext cx="4157230" cy="185521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9144000" y="9440206"/>
            <a:ext cx="10478751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Источники: inst.tvoe_official   loverepublic.ru                       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1068116" y="49109"/>
            <a:ext cx="9560369" cy="125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EFEFE"/>
                </a:solidFill>
                <a:latin typeface="Evolventa"/>
              </a:rPr>
              <a:t>Коллаборации Barbie </a:t>
            </a: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EFEFE"/>
                </a:solidFill>
                <a:latin typeface="Evolventa"/>
              </a:rPr>
              <a:t>в России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2041" y="2020509"/>
            <a:ext cx="508029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599">
                <a:solidFill>
                  <a:srgbClr val="545454"/>
                </a:solidFill>
                <a:latin typeface="Evolventa"/>
              </a:rPr>
              <a:t>"Твое" выпустили коллаборацию с Настей Ивлеевой и Barbie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01567" y="2020509"/>
            <a:ext cx="5362506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545454"/>
                </a:solidFill>
                <a:latin typeface="Evolventa"/>
              </a:rPr>
              <a:t>Тематические карты «Тройка»: у московского Дептранса коллаборация с Barbie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28358" y="2020509"/>
            <a:ext cx="4157230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545454"/>
                </a:solidFill>
                <a:latin typeface="Evolventa"/>
              </a:rPr>
              <a:t>Love Republic, женская одежда,  коллаборация с Barbie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178376" y="220559"/>
            <a:ext cx="2537722" cy="1256172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043654" flipH="1" flipV="1">
            <a:off x="-2119208" y="6999560"/>
            <a:ext cx="5186093" cy="5186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525000"/>
            <a:ext cx="19020661" cy="210956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973064" y="1260295"/>
            <a:ext cx="10097063" cy="6789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 Bold"/>
              </a:rPr>
              <a:t>Инстаграм "Barbie"</a:t>
            </a:r>
            <a:r>
              <a:rPr lang="en-US" sz="2713">
                <a:solidFill>
                  <a:srgbClr val="545454"/>
                </a:solidFill>
                <a:latin typeface="Evolventa"/>
              </a:rPr>
              <a:t> - используют фотографии Barbie, </a:t>
            </a:r>
          </a:p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"/>
              </a:rPr>
              <a:t>как реальные снимки людей, реальные позы, локации. Можно узнать больше о новых услугах и продуктах компании </a:t>
            </a:r>
            <a:r>
              <a:rPr lang="en-US" sz="2713">
                <a:solidFill>
                  <a:srgbClr val="EC8C32"/>
                </a:solidFill>
                <a:latin typeface="Evolventa"/>
              </a:rPr>
              <a:t>ER - 1-2% </a:t>
            </a:r>
          </a:p>
          <a:p>
            <a:pPr>
              <a:lnSpc>
                <a:spcPts val="3798"/>
              </a:lnSpc>
            </a:pPr>
            <a:endParaRPr/>
          </a:p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 Bold"/>
              </a:rPr>
              <a:t>Инстаграм "Barbie Style" - </a:t>
            </a:r>
            <a:r>
              <a:rPr lang="en-US" sz="2713">
                <a:solidFill>
                  <a:srgbClr val="545454"/>
                </a:solidFill>
                <a:latin typeface="Evolventa"/>
              </a:rPr>
              <a:t>фотографии, как будто куклы живые люди. Развлекательный контент, (барби блогер) </a:t>
            </a:r>
          </a:p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"/>
              </a:rPr>
              <a:t>за которой интересно следить. </a:t>
            </a:r>
            <a:r>
              <a:rPr lang="en-US" sz="2713">
                <a:solidFill>
                  <a:srgbClr val="EC8C32"/>
                </a:solidFill>
                <a:latin typeface="Evolventa"/>
              </a:rPr>
              <a:t>ER - 2-3%</a:t>
            </a:r>
          </a:p>
          <a:p>
            <a:pPr>
              <a:lnSpc>
                <a:spcPts val="3798"/>
              </a:lnSpc>
            </a:pPr>
            <a:endParaRPr/>
          </a:p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 Bold"/>
              </a:rPr>
              <a:t>Вк - </a:t>
            </a:r>
            <a:r>
              <a:rPr lang="en-US" sz="2713">
                <a:solidFill>
                  <a:srgbClr val="545454"/>
                </a:solidFill>
                <a:latin typeface="Evolventa"/>
              </a:rPr>
              <a:t>фото, опросы.</a:t>
            </a:r>
            <a:r>
              <a:rPr lang="en-US" sz="2713">
                <a:solidFill>
                  <a:srgbClr val="545454"/>
                </a:solidFill>
                <a:latin typeface="Evolventa Bold"/>
              </a:rPr>
              <a:t> </a:t>
            </a:r>
            <a:r>
              <a:rPr lang="en-US" sz="2713">
                <a:solidFill>
                  <a:srgbClr val="545454"/>
                </a:solidFill>
                <a:latin typeface="Evolventa"/>
              </a:rPr>
              <a:t>Новые линейки продукции и конкурсы. </a:t>
            </a:r>
            <a:r>
              <a:rPr lang="en-US" sz="2713">
                <a:solidFill>
                  <a:srgbClr val="EC8C32"/>
                </a:solidFill>
                <a:latin typeface="Evolventa"/>
              </a:rPr>
              <a:t>ER - 2,2%</a:t>
            </a:r>
          </a:p>
          <a:p>
            <a:pPr>
              <a:lnSpc>
                <a:spcPts val="3798"/>
              </a:lnSpc>
            </a:pPr>
            <a:endParaRPr/>
          </a:p>
          <a:p>
            <a:pPr>
              <a:lnSpc>
                <a:spcPts val="3798"/>
              </a:lnSpc>
            </a:pPr>
            <a:r>
              <a:rPr lang="en-US" sz="2713">
                <a:solidFill>
                  <a:srgbClr val="545454"/>
                </a:solidFill>
                <a:latin typeface="Evolventa Bold"/>
              </a:rPr>
              <a:t>YouTube - </a:t>
            </a:r>
            <a:r>
              <a:rPr lang="en-US" sz="2713">
                <a:solidFill>
                  <a:srgbClr val="545454"/>
                </a:solidFill>
                <a:latin typeface="Evolventa"/>
              </a:rPr>
              <a:t>выпускают мини мультики с куклами. Много детского контента  </a:t>
            </a:r>
            <a:r>
              <a:rPr lang="en-US" sz="2713">
                <a:solidFill>
                  <a:srgbClr val="EC8C32"/>
                </a:solidFill>
                <a:latin typeface="Evolventa"/>
              </a:rPr>
              <a:t>ER - 0,5%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/>
          <a:srcRect t="4106" b="10291"/>
          <a:stretch>
            <a:fillRect/>
          </a:stretch>
        </p:blipFill>
        <p:spPr>
          <a:xfrm>
            <a:off x="724227" y="1393645"/>
            <a:ext cx="2226776" cy="41325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/>
          <a:srcRect t="4797" b="10822"/>
          <a:stretch>
            <a:fillRect/>
          </a:stretch>
        </p:blipFill>
        <p:spPr>
          <a:xfrm>
            <a:off x="3325317" y="1393645"/>
            <a:ext cx="2258990" cy="41325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771314">
            <a:off x="14556139" y="-5848448"/>
            <a:ext cx="13228144" cy="132281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15346227" y="220559"/>
            <a:ext cx="2369871" cy="11730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/>
          <a:srcRect t="17110" r="617" b="29051"/>
          <a:stretch>
            <a:fillRect/>
          </a:stretch>
        </p:blipFill>
        <p:spPr>
          <a:xfrm>
            <a:off x="3325317" y="5830542"/>
            <a:ext cx="2249260" cy="264169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/>
          <a:srcRect t="10104" b="34422"/>
          <a:stretch>
            <a:fillRect/>
          </a:stretch>
        </p:blipFill>
        <p:spPr>
          <a:xfrm>
            <a:off x="724227" y="5815690"/>
            <a:ext cx="2226776" cy="267806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0" y="9411631"/>
            <a:ext cx="20087091" cy="706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31"/>
              </a:lnSpc>
            </a:pPr>
            <a:r>
              <a:rPr lang="en-US" sz="3450">
                <a:solidFill>
                  <a:srgbClr val="737373"/>
                </a:solidFill>
                <a:latin typeface="Evolventa"/>
              </a:rPr>
              <a:t>Источники:  instagram.com  youtube.com  popsters.ru                      </a:t>
            </a:r>
          </a:p>
        </p:txBody>
      </p:sp>
    </p:spTree>
  </p:cSld>
  <p:clrMapOvr>
    <a:masterClrMapping/>
  </p:clrMapOvr>
  <p:transition advTm="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813978" flipH="1" flipV="1">
            <a:off x="-1949572" y="7456760"/>
            <a:ext cx="5186093" cy="5186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 t="307" r="18264" b="1537"/>
          <a:stretch>
            <a:fillRect/>
          </a:stretch>
        </p:blipFill>
        <p:spPr>
          <a:xfrm>
            <a:off x="12813420" y="4533496"/>
            <a:ext cx="5870913" cy="52877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9525000"/>
            <a:ext cx="19020661" cy="21095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592099" y="9440206"/>
            <a:ext cx="10478751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Источники: otzovik   lego.com                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66879" y="962025"/>
            <a:ext cx="11146541" cy="8686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Слоганы  - "Единственный в мире легальный стимулятор мозга", "Построй свой мир", "Всё начинается с кирпичика"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Есть представитель в России 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Проводят выставки в России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Компания занимается благотворительностью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Instagram на русском языке 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В социальных сетях общительны, в комментариях отвечают </a:t>
            </a:r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на русском и на английском 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Есть специальный отдел Future Lab (разработка новых товаров) </a:t>
            </a:r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и сайт Lego Ideas (идеи для новых конструкторов)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Можно комбинировать детали из разных коллекций </a:t>
            </a:r>
          </a:p>
          <a:p>
            <a:pPr>
              <a:lnSpc>
                <a:spcPts val="2947"/>
              </a:lnSpc>
            </a:pPr>
            <a:endParaRPr/>
          </a:p>
          <a:p>
            <a:pPr>
              <a:lnSpc>
                <a:spcPts val="2947"/>
              </a:lnSpc>
            </a:pPr>
            <a:r>
              <a:rPr lang="en-US" sz="2608">
                <a:solidFill>
                  <a:srgbClr val="545454"/>
                </a:solidFill>
                <a:latin typeface="Evolventa"/>
              </a:rPr>
              <a:t>Тенденции (специальные аудио-инструкции для незрячих детей)</a:t>
            </a:r>
          </a:p>
          <a:p>
            <a:pPr>
              <a:lnSpc>
                <a:spcPts val="2660"/>
              </a:lnSpc>
            </a:pPr>
            <a:endParaRPr/>
          </a:p>
          <a:p>
            <a:pPr>
              <a:lnSpc>
                <a:spcPts val="3651"/>
              </a:lnSpc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811808" flipH="1" flipV="1">
            <a:off x="-1769377" y="-6709403"/>
            <a:ext cx="8379363" cy="837936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-1150338" y="114957"/>
            <a:ext cx="9233439" cy="1854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1"/>
              </a:lnSpc>
            </a:pPr>
            <a:r>
              <a:rPr lang="en-US" sz="3322">
                <a:solidFill>
                  <a:srgbClr val="FEFEFE"/>
                </a:solidFill>
                <a:latin typeface="Evolventa"/>
              </a:rPr>
              <a:t>Lego в России</a:t>
            </a:r>
          </a:p>
          <a:p>
            <a:pPr algn="ctr">
              <a:lnSpc>
                <a:spcPts val="4651"/>
              </a:lnSpc>
            </a:pPr>
            <a:endParaRPr/>
          </a:p>
          <a:p>
            <a:pPr algn="ctr">
              <a:lnSpc>
                <a:spcPts val="4651"/>
              </a:lnSpc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1492505"/>
            <a:ext cx="454009" cy="3455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2513100"/>
            <a:ext cx="454009" cy="3455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3283205"/>
            <a:ext cx="454009" cy="34554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4038468"/>
            <a:ext cx="454009" cy="3455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4743721"/>
            <a:ext cx="454009" cy="3455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5607305"/>
            <a:ext cx="454009" cy="3455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6658595"/>
            <a:ext cx="454009" cy="34554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7750429"/>
            <a:ext cx="454009" cy="34554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r="82083"/>
          <a:stretch>
            <a:fillRect/>
          </a:stretch>
        </p:blipFill>
        <p:spPr>
          <a:xfrm rot="5400000">
            <a:off x="974470" y="8515621"/>
            <a:ext cx="454009" cy="34554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068383">
            <a:off x="14261774" y="-6864037"/>
            <a:ext cx="14284811" cy="1428481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15647338" y="278369"/>
            <a:ext cx="1367313" cy="1367313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813978" flipH="1" flipV="1">
            <a:off x="-1949572" y="7456760"/>
            <a:ext cx="5186093" cy="5186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525000"/>
            <a:ext cx="19020661" cy="21095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800640" flipH="1" flipV="1">
            <a:off x="-1713081" y="-8870705"/>
            <a:ext cx="11965941" cy="119659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/>
          <a:srcRect r="1055"/>
          <a:stretch>
            <a:fillRect/>
          </a:stretch>
        </p:blipFill>
        <p:spPr>
          <a:xfrm>
            <a:off x="1189628" y="6024362"/>
            <a:ext cx="3570687" cy="30373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/>
          <a:srcRect t="946" b="946"/>
          <a:stretch>
            <a:fillRect/>
          </a:stretch>
        </p:blipFill>
        <p:spPr>
          <a:xfrm>
            <a:off x="5818192" y="6024362"/>
            <a:ext cx="5348122" cy="30373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14559726" y="6024362"/>
            <a:ext cx="2523562" cy="30373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11856690" y="6024362"/>
            <a:ext cx="2703036" cy="303739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>
          <a:xfrm>
            <a:off x="13243122" y="4372874"/>
            <a:ext cx="2453736" cy="15412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7629677" y="4435202"/>
            <a:ext cx="1725154" cy="12938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/>
          <a:srcRect l="3424" t="14711" r="5942" b="7872"/>
          <a:stretch>
            <a:fillRect/>
          </a:stretch>
        </p:blipFill>
        <p:spPr>
          <a:xfrm>
            <a:off x="2056659" y="4435202"/>
            <a:ext cx="1514769" cy="129386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712069" y="9440206"/>
            <a:ext cx="15546051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Источники:  hv-5ka.ru   inventive.ru   ok-magazine.ru                     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1068116" y="49109"/>
            <a:ext cx="9560369" cy="125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EFEFE"/>
                </a:solidFill>
                <a:latin typeface="Evolventa"/>
              </a:rPr>
              <a:t>Коллаборации  Lego </a:t>
            </a: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EFEFE"/>
                </a:solidFill>
                <a:latin typeface="Evolventa"/>
              </a:rPr>
              <a:t>в России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3474" y="2989325"/>
            <a:ext cx="4662994" cy="1636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2219">
                <a:solidFill>
                  <a:srgbClr val="545454"/>
                </a:solidFill>
                <a:latin typeface="Evolventa"/>
              </a:rPr>
              <a:t>Акции от Пятерочки </a:t>
            </a:r>
          </a:p>
          <a:p>
            <a:pPr algn="ctr">
              <a:lnSpc>
                <a:spcPts val="3107"/>
              </a:lnSpc>
            </a:pPr>
            <a:r>
              <a:rPr lang="en-US" sz="2219">
                <a:solidFill>
                  <a:srgbClr val="545454"/>
                </a:solidFill>
                <a:latin typeface="Evolventa"/>
              </a:rPr>
              <a:t>«Встречайся с воображением» совместно с LEGO</a:t>
            </a:r>
          </a:p>
          <a:p>
            <a:pPr algn="ctr">
              <a:lnSpc>
                <a:spcPts val="3107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11856690" y="2989325"/>
            <a:ext cx="5226598" cy="2031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2219">
                <a:solidFill>
                  <a:srgbClr val="545454"/>
                </a:solidFill>
                <a:latin typeface="Evolventa"/>
              </a:rPr>
              <a:t>Иван Дорн и Катя Адушкина представили первую линейку продуктов LEGO VIDIYO в России</a:t>
            </a:r>
          </a:p>
          <a:p>
            <a:pPr algn="ctr">
              <a:lnSpc>
                <a:spcPts val="3107"/>
              </a:lnSpc>
            </a:pPr>
            <a:endParaRPr/>
          </a:p>
          <a:p>
            <a:pPr algn="ctr">
              <a:lnSpc>
                <a:spcPts val="3107"/>
              </a:lnSpc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>
            <a:off x="5939716" y="2989325"/>
            <a:ext cx="5226598" cy="2031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2219">
                <a:solidFill>
                  <a:srgbClr val="545454"/>
                </a:solidFill>
                <a:latin typeface="Evolventa"/>
              </a:rPr>
              <a:t>Сотрудничество Lego с Inventive Retail, для осуществления закупок и реализация эксклюзивных наборов</a:t>
            </a:r>
          </a:p>
          <a:p>
            <a:pPr algn="ctr">
              <a:lnSpc>
                <a:spcPts val="3107"/>
              </a:lnSpc>
            </a:pPr>
            <a:endParaRPr/>
          </a:p>
          <a:p>
            <a:pPr algn="ctr">
              <a:lnSpc>
                <a:spcPts val="3107"/>
              </a:lnSpc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5068383">
            <a:off x="14261774" y="-6864037"/>
            <a:ext cx="14284811" cy="1428481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>
            <a:off x="15647338" y="278369"/>
            <a:ext cx="1367313" cy="1367313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183096" y="2886578"/>
            <a:ext cx="9056507" cy="329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14"/>
              </a:lnSpc>
            </a:pPr>
            <a:r>
              <a:rPr lang="en-US" sz="11345" spc="226">
                <a:solidFill>
                  <a:srgbClr val="545454"/>
                </a:solidFill>
                <a:latin typeface="Evolventa"/>
              </a:rPr>
              <a:t>Orange Toys</a:t>
            </a:r>
          </a:p>
          <a:p>
            <a:pPr algn="ctr">
              <a:lnSpc>
                <a:spcPts val="9534"/>
              </a:lnSpc>
            </a:pPr>
            <a:r>
              <a:rPr lang="en-US" sz="7945" spc="158">
                <a:solidFill>
                  <a:srgbClr val="545454"/>
                </a:solidFill>
                <a:latin typeface="Evolventa"/>
              </a:rPr>
              <a:t>креативный этап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500" t="16667" r="13125" b="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813978" flipH="1" flipV="1">
            <a:off x="-1949572" y="7456760"/>
            <a:ext cx="5186093" cy="5186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30364" flipH="1" flipV="1">
            <a:off x="4569396" y="-5344246"/>
            <a:ext cx="6978526" cy="697852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9525000"/>
            <a:ext cx="19020661" cy="21095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068383">
            <a:off x="14261774" y="-6864037"/>
            <a:ext cx="14284811" cy="1428481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2383598"/>
            <a:ext cx="8115300" cy="7666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87"/>
              </a:lnSpc>
            </a:pPr>
            <a:r>
              <a:rPr lang="en-US" sz="2492">
                <a:solidFill>
                  <a:srgbClr val="545454"/>
                </a:solidFill>
                <a:latin typeface="Evolventa Bold"/>
              </a:rPr>
              <a:t>YouTube</a:t>
            </a:r>
            <a:r>
              <a:rPr lang="en-US" sz="2492">
                <a:solidFill>
                  <a:srgbClr val="545454"/>
                </a:solidFill>
                <a:latin typeface="Evolventa"/>
              </a:rPr>
              <a:t> - мультфильмы про их игрушки, например LEGO Ninjago.  Поделиться своими сооружениями, найти сторонников,  посмотреть мультфильмы </a:t>
            </a:r>
            <a:r>
              <a:rPr lang="en-US" sz="2492">
                <a:solidFill>
                  <a:srgbClr val="EC8C32"/>
                </a:solidFill>
                <a:latin typeface="Evolventa"/>
              </a:rPr>
              <a:t>ER - 0,02% </a:t>
            </a:r>
          </a:p>
          <a:p>
            <a:pPr>
              <a:lnSpc>
                <a:spcPts val="3987"/>
              </a:lnSpc>
            </a:pPr>
            <a:endParaRPr/>
          </a:p>
          <a:p>
            <a:pPr>
              <a:lnSpc>
                <a:spcPts val="3987"/>
              </a:lnSpc>
            </a:pPr>
            <a:r>
              <a:rPr lang="en-US" sz="2848">
                <a:solidFill>
                  <a:srgbClr val="545454"/>
                </a:solidFill>
                <a:latin typeface="Evolventa"/>
              </a:rPr>
              <a:t>I</a:t>
            </a:r>
            <a:r>
              <a:rPr lang="en-US" sz="2848">
                <a:solidFill>
                  <a:srgbClr val="545454"/>
                </a:solidFill>
                <a:latin typeface="Evolventa Bold"/>
              </a:rPr>
              <a:t>nstagram</a:t>
            </a:r>
            <a:r>
              <a:rPr lang="en-US" sz="2492">
                <a:solidFill>
                  <a:srgbClr val="545454"/>
                </a:solidFill>
                <a:latin typeface="Evolventa"/>
              </a:rPr>
              <a:t> - различные крутые сборки </a:t>
            </a:r>
          </a:p>
          <a:p>
            <a:pPr>
              <a:lnSpc>
                <a:spcPts val="3987"/>
              </a:lnSpc>
            </a:pPr>
            <a:r>
              <a:rPr lang="en-US" sz="2492">
                <a:solidFill>
                  <a:srgbClr val="545454"/>
                </a:solidFill>
                <a:latin typeface="Evolventa"/>
              </a:rPr>
              <a:t>и арт объекты</a:t>
            </a:r>
            <a:r>
              <a:rPr lang="en-US" sz="2492">
                <a:solidFill>
                  <a:srgbClr val="EC8C32"/>
                </a:solidFill>
                <a:latin typeface="Evolventa"/>
              </a:rPr>
              <a:t>. </a:t>
            </a:r>
            <a:r>
              <a:rPr lang="en-US" sz="2492">
                <a:solidFill>
                  <a:srgbClr val="545454"/>
                </a:solidFill>
                <a:latin typeface="Evolventa"/>
              </a:rPr>
              <a:t>Интересный контент, новинки, примеры сооружений</a:t>
            </a:r>
            <a:r>
              <a:rPr lang="en-US" sz="2492">
                <a:solidFill>
                  <a:srgbClr val="EC8C32"/>
                </a:solidFill>
                <a:latin typeface="Evolventa"/>
              </a:rPr>
              <a:t> ER - 1,2%</a:t>
            </a:r>
          </a:p>
          <a:p>
            <a:pPr>
              <a:lnSpc>
                <a:spcPts val="3987"/>
              </a:lnSpc>
            </a:pPr>
            <a:endParaRPr/>
          </a:p>
          <a:p>
            <a:pPr>
              <a:lnSpc>
                <a:spcPts val="3987"/>
              </a:lnSpc>
            </a:pPr>
            <a:r>
              <a:rPr lang="en-US" sz="2848">
                <a:solidFill>
                  <a:srgbClr val="545454"/>
                </a:solidFill>
                <a:latin typeface="Evolventa Bold"/>
              </a:rPr>
              <a:t>Вк и Twitter </a:t>
            </a:r>
            <a:r>
              <a:rPr lang="en-US" sz="2848">
                <a:solidFill>
                  <a:srgbClr val="545454"/>
                </a:solidFill>
                <a:latin typeface="Evolventa"/>
              </a:rPr>
              <a:t>-</a:t>
            </a:r>
            <a:r>
              <a:rPr lang="en-US" sz="2492">
                <a:solidFill>
                  <a:srgbClr val="545454"/>
                </a:solidFill>
                <a:latin typeface="Evolventa"/>
              </a:rPr>
              <a:t> фото, видео.  Идеи, возможность в комментариях обсудить данную продукцию </a:t>
            </a:r>
            <a:r>
              <a:rPr lang="en-US" sz="2492">
                <a:solidFill>
                  <a:srgbClr val="EC8C32"/>
                </a:solidFill>
                <a:latin typeface="Evolventa"/>
              </a:rPr>
              <a:t>ER - 0,3%</a:t>
            </a:r>
          </a:p>
          <a:p>
            <a:pPr>
              <a:lnSpc>
                <a:spcPts val="3987"/>
              </a:lnSpc>
            </a:pPr>
            <a:endParaRPr/>
          </a:p>
          <a:p>
            <a:pPr>
              <a:lnSpc>
                <a:spcPts val="3987"/>
              </a:lnSpc>
            </a:pPr>
            <a:endParaRPr/>
          </a:p>
          <a:p>
            <a:pPr algn="ctr">
              <a:lnSpc>
                <a:spcPts val="3987"/>
              </a:lnSpc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15647338" y="278369"/>
            <a:ext cx="1367313" cy="136731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/>
          <a:srcRect t="15188" b="11302"/>
          <a:stretch>
            <a:fillRect/>
          </a:stretch>
        </p:blipFill>
        <p:spPr>
          <a:xfrm>
            <a:off x="13770666" y="2570334"/>
            <a:ext cx="3753344" cy="5981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/>
          <a:srcRect t="3813" b="23194"/>
          <a:stretch>
            <a:fillRect/>
          </a:stretch>
        </p:blipFill>
        <p:spPr>
          <a:xfrm>
            <a:off x="9510330" y="2570334"/>
            <a:ext cx="3779964" cy="59817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631437" y="9440206"/>
            <a:ext cx="1465656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737373"/>
                </a:solidFill>
                <a:latin typeface="Evolventa"/>
              </a:rPr>
              <a:t>Источники:  lego.com instagram.com youtube.com  popsters.ru                         </a:t>
            </a:r>
          </a:p>
        </p:txBody>
      </p:sp>
    </p:spTree>
  </p:cSld>
  <p:clrMapOvr>
    <a:masterClrMapping/>
  </p:clrMapOvr>
  <p:transition advTm="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6667" r="26875" b="157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2725400" y="6210300"/>
            <a:ext cx="769697" cy="381000"/>
          </a:xfrm>
          <a:prstGeom prst="rect">
            <a:avLst/>
          </a:prstGeom>
        </p:spPr>
      </p:pic>
      <p:pic>
        <p:nvPicPr>
          <p:cNvPr id="4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4249400" y="3619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2222" r="26250" b="28889"/>
          <a:stretch>
            <a:fillRect/>
          </a:stretch>
        </p:blipFill>
        <p:spPr bwMode="auto">
          <a:xfrm>
            <a:off x="-1" y="-419100"/>
            <a:ext cx="18469841" cy="1070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2222" r="26250" b="27778"/>
          <a:stretch>
            <a:fillRect/>
          </a:stretch>
        </p:blipFill>
        <p:spPr bwMode="auto">
          <a:xfrm>
            <a:off x="0" y="-1"/>
            <a:ext cx="18288000" cy="1041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2222" r="26875" b="28889"/>
          <a:stretch>
            <a:fillRect/>
          </a:stretch>
        </p:blipFill>
        <p:spPr bwMode="auto">
          <a:xfrm>
            <a:off x="0" y="0"/>
            <a:ext cx="18288000" cy="1031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2934521" y="-4679172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314947">
            <a:off x="-5840606" y="1995898"/>
            <a:ext cx="10850149" cy="710191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879215"/>
            <a:ext cx="5198071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Evolventa"/>
              </a:rPr>
              <a:t>Точка А</a:t>
            </a:r>
          </a:p>
          <a:p>
            <a:pPr algn="ctr">
              <a:lnSpc>
                <a:spcPts val="4480"/>
              </a:lnSpc>
            </a:pPr>
            <a:endParaRPr/>
          </a:p>
          <a:p>
            <a:pPr algn="ctr">
              <a:lnSpc>
                <a:spcPts val="4480"/>
              </a:lnSpc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28700" y="5095875"/>
            <a:ext cx="16230600" cy="0"/>
          </a:xfrm>
          <a:prstGeom prst="line">
            <a:avLst/>
          </a:prstGeom>
          <a:ln w="47625" cap="rnd">
            <a:solidFill>
              <a:srgbClr val="737373"/>
            </a:solidFill>
            <a:prstDash val="solid"/>
            <a:headEnd type="oval" w="lg" len="lg"/>
            <a:tailEnd type="oval" w="lg" len="lg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 l="12345" t="17183" r="13760" b="9834"/>
          <a:stretch>
            <a:fillRect/>
          </a:stretch>
        </p:blipFill>
        <p:spPr>
          <a:xfrm>
            <a:off x="0" y="22357"/>
            <a:ext cx="18476358" cy="102646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9560209" y="2022800"/>
            <a:ext cx="1217357" cy="6025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1147219" y="1792839"/>
            <a:ext cx="1062513" cy="1062513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4444" r="26875" b="16667"/>
          <a:stretch>
            <a:fillRect/>
          </a:stretch>
        </p:blipFill>
        <p:spPr bwMode="auto">
          <a:xfrm>
            <a:off x="-1" y="0"/>
            <a:ext cx="18236045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3333" r="26250" b="28889"/>
          <a:stretch>
            <a:fillRect/>
          </a:stretch>
        </p:blipFill>
        <p:spPr bwMode="auto">
          <a:xfrm>
            <a:off x="-1" y="0"/>
            <a:ext cx="18269393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4444" r="25625" b="15556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2222" r="26250" b="28889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500" t="16667" r="13750" b="10000"/>
          <a:stretch>
            <a:fillRect/>
          </a:stretch>
        </p:blipFill>
        <p:spPr bwMode="auto">
          <a:xfrm>
            <a:off x="0" y="-1"/>
            <a:ext cx="18391912" cy="1028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2222" r="25625" b="29074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1111" r="25625" b="30000"/>
          <a:stretch>
            <a:fillRect/>
          </a:stretch>
        </p:blipFill>
        <p:spPr bwMode="auto">
          <a:xfrm>
            <a:off x="-381000" y="0"/>
            <a:ext cx="188976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4583" t="21111" r="26250" b="2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1111" r="25625" b="30000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1111" r="26250" b="2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34444" r="26250" b="16667"/>
          <a:stretch>
            <a:fillRect/>
          </a:stretch>
        </p:blipFill>
        <p:spPr bwMode="auto">
          <a:xfrm>
            <a:off x="-381000" y="0"/>
            <a:ext cx="18703636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33333" r="26875" b="16667"/>
          <a:stretch>
            <a:fillRect/>
          </a:stretch>
        </p:blipFill>
        <p:spPr bwMode="auto">
          <a:xfrm>
            <a:off x="-304800" y="0"/>
            <a:ext cx="185928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3333" r="25717" b="17778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3333" r="26250" b="17037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33333" r="25625" b="17778"/>
          <a:stretch>
            <a:fillRect/>
          </a:stretch>
        </p:blipFill>
        <p:spPr bwMode="auto">
          <a:xfrm>
            <a:off x="-228600" y="0"/>
            <a:ext cx="185166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226" t="17276" r="14107" b="10554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3333" r="26250" b="1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3333" r="25625" b="17778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5625" b="17778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3333" r="26250" b="1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250" b="17778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250" b="18889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250" b="18889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250" b="18889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2222" r="26875" b="18889"/>
          <a:stretch>
            <a:fillRect/>
          </a:stretch>
        </p:blipFill>
        <p:spPr bwMode="auto">
          <a:xfrm>
            <a:off x="0" y="0"/>
            <a:ext cx="1800225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2222" r="26875" b="18889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77460">
            <a:off x="-4946903" y="821448"/>
            <a:ext cx="18958098" cy="1254681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7871177" cy="10287000"/>
            <a:chOff x="0" y="0"/>
            <a:chExt cx="2662596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62596" cy="3479800"/>
            </a:xfrm>
            <a:custGeom>
              <a:avLst/>
              <a:gdLst/>
              <a:ahLst/>
              <a:cxnLst/>
              <a:rect l="l" t="t" r="r" b="b"/>
              <a:pathLst>
                <a:path w="2662596" h="3479800">
                  <a:moveTo>
                    <a:pt x="0" y="0"/>
                  </a:moveTo>
                  <a:lnTo>
                    <a:pt x="2662596" y="0"/>
                  </a:lnTo>
                  <a:lnTo>
                    <a:pt x="2662596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0591800" y="2705100"/>
            <a:ext cx="7696200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dirty="0" err="1">
                <a:solidFill>
                  <a:srgbClr val="F4F5F5"/>
                </a:solidFill>
                <a:latin typeface="Evolventa"/>
              </a:rPr>
              <a:t>Опрос</a:t>
            </a:r>
            <a:r>
              <a:rPr lang="en-US" sz="2800" dirty="0">
                <a:solidFill>
                  <a:srgbClr val="F4F5F5"/>
                </a:solidFill>
                <a:latin typeface="Evolventa"/>
              </a:rPr>
              <a:t> </a:t>
            </a:r>
            <a:r>
              <a:rPr lang="en-US" sz="2800" dirty="0" err="1">
                <a:solidFill>
                  <a:srgbClr val="F4F5F5"/>
                </a:solidFill>
                <a:latin typeface="Evolventa"/>
              </a:rPr>
              <a:t>мамы</a:t>
            </a:r>
            <a:r>
              <a:rPr lang="en-US" sz="2800" dirty="0">
                <a:solidFill>
                  <a:srgbClr val="F4F5F5"/>
                </a:solidFill>
                <a:latin typeface="Evolventa"/>
              </a:rPr>
              <a:t> + </a:t>
            </a:r>
            <a:r>
              <a:rPr lang="en-US" sz="2800" dirty="0" err="1">
                <a:solidFill>
                  <a:srgbClr val="F4F5F5"/>
                </a:solidFill>
                <a:latin typeface="Evolventa"/>
              </a:rPr>
              <a:t>дети</a:t>
            </a:r>
            <a:r>
              <a:rPr lang="en-US" sz="2800" dirty="0">
                <a:solidFill>
                  <a:srgbClr val="F4F5F5"/>
                </a:solidFill>
                <a:latin typeface="Evolventa"/>
              </a:rPr>
              <a:t> </a:t>
            </a:r>
            <a:r>
              <a:rPr lang="ru-RU" sz="2800" dirty="0" smtClean="0">
                <a:solidFill>
                  <a:srgbClr val="F4F5F5"/>
                </a:solidFill>
                <a:latin typeface="Evolventa"/>
              </a:rPr>
              <a:t>( всего 24 человека)</a:t>
            </a:r>
            <a:endParaRPr lang="en-US" sz="2800" dirty="0">
              <a:solidFill>
                <a:srgbClr val="F4F5F5"/>
              </a:solidFill>
              <a:latin typeface="Evolventa"/>
            </a:endParaRPr>
          </a:p>
          <a:p>
            <a:pPr>
              <a:lnSpc>
                <a:spcPts val="4200"/>
              </a:lnSpc>
            </a:pPr>
            <a:endParaRPr lang="ru-RU" sz="2800" dirty="0" smtClean="0">
              <a:solidFill>
                <a:schemeClr val="bg1"/>
              </a:solidFill>
              <a:latin typeface="Evolventa" charset="0"/>
            </a:endParaRP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Количественный опрос ( 143 человек)</a:t>
            </a: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 </a:t>
            </a: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Фокус группа для детей ( 12 человек) </a:t>
            </a:r>
          </a:p>
          <a:p>
            <a:pPr>
              <a:lnSpc>
                <a:spcPts val="4200"/>
              </a:lnSpc>
            </a:pPr>
            <a:endParaRPr lang="ru-RU" sz="2800" dirty="0" smtClean="0">
              <a:solidFill>
                <a:schemeClr val="bg1"/>
              </a:solidFill>
              <a:latin typeface="Evolventa" charset="0"/>
            </a:endParaRP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Фокус группа для взрослых (7 человек)</a:t>
            </a: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 </a:t>
            </a:r>
          </a:p>
          <a:p>
            <a:pPr>
              <a:lnSpc>
                <a:spcPts val="4200"/>
              </a:lnSpc>
            </a:pPr>
            <a:r>
              <a:rPr lang="ru-RU" sz="2800" dirty="0" smtClean="0">
                <a:solidFill>
                  <a:schemeClr val="bg1"/>
                </a:solidFill>
                <a:latin typeface="Evolventa" charset="0"/>
              </a:rPr>
              <a:t>Экспертное мнение (5 человек) </a:t>
            </a:r>
            <a:endParaRPr lang="en-US" sz="2800" dirty="0">
              <a:solidFill>
                <a:schemeClr val="bg1"/>
              </a:solidFill>
              <a:latin typeface="Evolventa" charset="0"/>
            </a:endParaRPr>
          </a:p>
          <a:p>
            <a:pPr algn="ctr">
              <a:lnSpc>
                <a:spcPts val="4200"/>
              </a:lnSpc>
            </a:pPr>
            <a:endParaRPr sz="1600" dirty="0"/>
          </a:p>
        </p:txBody>
      </p:sp>
      <p:sp>
        <p:nvSpPr>
          <p:cNvPr id="6" name="TextBox 6"/>
          <p:cNvSpPr txBox="1"/>
          <p:nvPr/>
        </p:nvSpPr>
        <p:spPr>
          <a:xfrm>
            <a:off x="993280" y="375285"/>
            <a:ext cx="8529039" cy="104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424242"/>
                </a:solidFill>
                <a:latin typeface="Evolventa"/>
              </a:rPr>
              <a:t>Инструменты: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14525"/>
            <a:ext cx="7006892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545454"/>
                </a:solidFill>
                <a:latin typeface="Evolventa"/>
              </a:rPr>
              <a:t>Кабинетное исследование: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058400" y="1943100"/>
            <a:ext cx="6776721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dirty="0" err="1">
                <a:solidFill>
                  <a:srgbClr val="F4F5F5"/>
                </a:solidFill>
                <a:latin typeface="Evolventa"/>
              </a:rPr>
              <a:t>Полевое</a:t>
            </a:r>
            <a:r>
              <a:rPr lang="en-US" sz="3600" dirty="0">
                <a:solidFill>
                  <a:srgbClr val="F4F5F5"/>
                </a:solidFill>
                <a:latin typeface="Evolventa"/>
              </a:rPr>
              <a:t> </a:t>
            </a:r>
            <a:r>
              <a:rPr lang="en-US" sz="3600" dirty="0" err="1">
                <a:solidFill>
                  <a:srgbClr val="F4F5F5"/>
                </a:solidFill>
                <a:latin typeface="Evolventa"/>
              </a:rPr>
              <a:t>исследование</a:t>
            </a:r>
            <a:r>
              <a:rPr lang="en-US" sz="3600" dirty="0">
                <a:solidFill>
                  <a:srgbClr val="F4F5F5"/>
                </a:solidFill>
                <a:latin typeface="Evolventa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71600" y="2705100"/>
            <a:ext cx="7772400" cy="10092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20"/>
              </a:lnSpc>
            </a:pP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Интернет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ресурсы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социальные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сети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otzovik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wordstat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answerthepublic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)</a:t>
            </a:r>
          </a:p>
          <a:p>
            <a:pPr>
              <a:lnSpc>
                <a:spcPts val="3720"/>
              </a:lnSpc>
            </a:pPr>
            <a:endParaRPr sz="1400" dirty="0"/>
          </a:p>
          <a:p>
            <a:pPr>
              <a:lnSpc>
                <a:spcPts val="3720"/>
              </a:lnSpc>
            </a:pP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Книга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"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не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убило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компанию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LEGO, </a:t>
            </a:r>
          </a:p>
          <a:p>
            <a:pPr>
              <a:lnSpc>
                <a:spcPts val="3720"/>
              </a:lnSpc>
            </a:pPr>
            <a:r>
              <a:rPr lang="en-US" sz="2400" dirty="0">
                <a:solidFill>
                  <a:srgbClr val="000000"/>
                </a:solidFill>
                <a:latin typeface="Evolventa"/>
              </a:rPr>
              <a:t>а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сделало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сильнее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Кирпичик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кирпичиком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Билл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Брин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Дэвид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Робертсон</a:t>
            </a:r>
            <a:endParaRPr lang="en-US" sz="2400" dirty="0">
              <a:solidFill>
                <a:srgbClr val="000000"/>
              </a:solidFill>
              <a:latin typeface="Evolventa"/>
            </a:endParaRPr>
          </a:p>
          <a:p>
            <a:pPr>
              <a:lnSpc>
                <a:spcPts val="3720"/>
              </a:lnSpc>
            </a:pPr>
            <a:endParaRPr sz="1400" dirty="0"/>
          </a:p>
          <a:p>
            <a:pPr>
              <a:lnSpc>
                <a:spcPts val="3720"/>
              </a:lnSpc>
            </a:pP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Книга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"LEGO. </a:t>
            </a:r>
            <a:r>
              <a:rPr lang="en-US" sz="2400" dirty="0" err="1">
                <a:solidFill>
                  <a:srgbClr val="000000"/>
                </a:solidFill>
                <a:latin typeface="Evolventa"/>
              </a:rPr>
              <a:t>Как</a:t>
            </a:r>
            <a:r>
              <a:rPr lang="en-US" sz="2400" dirty="0">
                <a:solidFill>
                  <a:srgbClr val="000000"/>
                </a:solidFill>
                <a:latin typeface="Evolvent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компания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переписала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правила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инноваций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завоевала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мировую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индустрию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игрушек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Билл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Брин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Evolventa" charset="0"/>
              </a:rPr>
              <a:t>Дэвид</a:t>
            </a:r>
            <a:r>
              <a:rPr lang="en-US" sz="2400" dirty="0">
                <a:solidFill>
                  <a:srgbClr val="000000"/>
                </a:solidFill>
                <a:latin typeface="Evolventa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Evolventa" charset="0"/>
              </a:rPr>
              <a:t>Робертсо</a:t>
            </a:r>
            <a:r>
              <a:rPr lang="ru-RU" sz="2400" dirty="0" err="1" smtClean="0">
                <a:solidFill>
                  <a:srgbClr val="000000"/>
                </a:solidFill>
                <a:latin typeface="Evolventa" charset="0"/>
              </a:rPr>
              <a:t>н</a:t>
            </a:r>
            <a:endParaRPr lang="ru-RU" sz="2400" dirty="0" smtClean="0">
              <a:solidFill>
                <a:srgbClr val="000000"/>
              </a:solidFill>
              <a:latin typeface="Evolventa" charset="0"/>
            </a:endParaRPr>
          </a:p>
          <a:p>
            <a:pPr>
              <a:lnSpc>
                <a:spcPts val="3720"/>
              </a:lnSpc>
            </a:pPr>
            <a:endParaRPr lang="ru-RU" sz="2400" dirty="0" smtClean="0">
              <a:solidFill>
                <a:srgbClr val="000000"/>
              </a:solidFill>
              <a:latin typeface="Evolventa"/>
            </a:endParaRPr>
          </a:p>
          <a:p>
            <a:pPr>
              <a:lnSpc>
                <a:spcPts val="3720"/>
              </a:lnSpc>
            </a:pPr>
            <a:r>
              <a:rPr lang="ru-RU" sz="2400" dirty="0" smtClean="0">
                <a:latin typeface="Evolventa" charset="0"/>
              </a:rPr>
              <a:t>Книга "Герой и Бунтарь, создание бренда с помощью архетипов" Маргарет Марк, </a:t>
            </a:r>
            <a:r>
              <a:rPr lang="ru-RU" sz="2400" dirty="0" err="1" smtClean="0">
                <a:latin typeface="Evolventa" charset="0"/>
              </a:rPr>
              <a:t>Кэрол</a:t>
            </a:r>
            <a:r>
              <a:rPr lang="ru-RU" sz="2400" dirty="0" smtClean="0">
                <a:latin typeface="Evolventa" charset="0"/>
              </a:rPr>
              <a:t> Пирсон</a:t>
            </a:r>
            <a:endParaRPr lang="en-US" sz="2400" dirty="0">
              <a:solidFill>
                <a:srgbClr val="000000"/>
              </a:solidFill>
              <a:latin typeface="Evolventa" charset="0"/>
            </a:endParaRPr>
          </a:p>
          <a:p>
            <a:pPr>
              <a:lnSpc>
                <a:spcPts val="3720"/>
              </a:lnSpc>
            </a:pPr>
            <a:endParaRPr dirty="0"/>
          </a:p>
          <a:p>
            <a:pPr>
              <a:lnSpc>
                <a:spcPts val="3720"/>
              </a:lnSpc>
            </a:pPr>
            <a:endParaRPr dirty="0"/>
          </a:p>
          <a:p>
            <a:pPr>
              <a:lnSpc>
                <a:spcPts val="3720"/>
              </a:lnSpc>
            </a:pPr>
            <a:endParaRPr dirty="0"/>
          </a:p>
          <a:p>
            <a:pPr>
              <a:lnSpc>
                <a:spcPts val="3720"/>
              </a:lnSpc>
            </a:pPr>
            <a:endParaRPr dirty="0"/>
          </a:p>
          <a:p>
            <a:pPr>
              <a:lnSpc>
                <a:spcPts val="3720"/>
              </a:lnSpc>
            </a:pPr>
            <a:endParaRPr dirty="0"/>
          </a:p>
          <a:p>
            <a:pPr>
              <a:lnSpc>
                <a:spcPts val="4200"/>
              </a:lnSpc>
            </a:pPr>
            <a:endParaRPr dirty="0"/>
          </a:p>
          <a:p>
            <a:pPr>
              <a:lnSpc>
                <a:spcPts val="4200"/>
              </a:lnSpc>
            </a:pPr>
            <a:endParaRPr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946585">
            <a:off x="-5490518" y="6586106"/>
            <a:ext cx="8818785" cy="881878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82083"/>
          <a:stretch>
            <a:fillRect/>
          </a:stretch>
        </p:blipFill>
        <p:spPr>
          <a:xfrm rot="5400000">
            <a:off x="624484" y="2909291"/>
            <a:ext cx="433588" cy="33000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82083"/>
          <a:stretch>
            <a:fillRect/>
          </a:stretch>
        </p:blipFill>
        <p:spPr>
          <a:xfrm rot="5400000">
            <a:off x="646903" y="4304502"/>
            <a:ext cx="433588" cy="33000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82083"/>
          <a:stretch>
            <a:fillRect/>
          </a:stretch>
        </p:blipFill>
        <p:spPr>
          <a:xfrm rot="5400000">
            <a:off x="10057602" y="2833091"/>
            <a:ext cx="433588" cy="3300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82083"/>
          <a:stretch>
            <a:fillRect/>
          </a:stretch>
        </p:blipFill>
        <p:spPr>
          <a:xfrm rot="5400000">
            <a:off x="10006610" y="3923502"/>
            <a:ext cx="433588" cy="3300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82083"/>
          <a:stretch>
            <a:fillRect/>
          </a:stretch>
        </p:blipFill>
        <p:spPr>
          <a:xfrm rot="5400000">
            <a:off x="557809" y="6133302"/>
            <a:ext cx="433588" cy="3300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82083"/>
          <a:stretch>
            <a:fillRect/>
          </a:stretch>
        </p:blipFill>
        <p:spPr>
          <a:xfrm rot="5400000">
            <a:off x="557810" y="7962102"/>
            <a:ext cx="433588" cy="330007"/>
          </a:xfrm>
          <a:prstGeom prst="rect">
            <a:avLst/>
          </a:prstGeom>
        </p:spPr>
      </p:pic>
      <p:pic>
        <p:nvPicPr>
          <p:cNvPr id="17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82083"/>
          <a:stretch>
            <a:fillRect/>
          </a:stretch>
        </p:blipFill>
        <p:spPr>
          <a:xfrm rot="5400000">
            <a:off x="10006610" y="4990302"/>
            <a:ext cx="433588" cy="330007"/>
          </a:xfrm>
          <a:prstGeom prst="rect">
            <a:avLst/>
          </a:prstGeom>
        </p:spPr>
      </p:pic>
      <p:pic>
        <p:nvPicPr>
          <p:cNvPr id="18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82083"/>
          <a:stretch>
            <a:fillRect/>
          </a:stretch>
        </p:blipFill>
        <p:spPr>
          <a:xfrm rot="5400000">
            <a:off x="10006610" y="6057102"/>
            <a:ext cx="433588" cy="330007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82083"/>
          <a:stretch>
            <a:fillRect/>
          </a:stretch>
        </p:blipFill>
        <p:spPr>
          <a:xfrm rot="5400000">
            <a:off x="10006610" y="7123902"/>
            <a:ext cx="433588" cy="330007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052" b="18889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1111" r="25625" b="18889"/>
          <a:stretch>
            <a:fillRect/>
          </a:stretch>
        </p:blipFill>
        <p:spPr bwMode="auto">
          <a:xfrm>
            <a:off x="0" y="-266700"/>
            <a:ext cx="18516600" cy="1055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1111" r="25625" b="18889"/>
          <a:stretch>
            <a:fillRect/>
          </a:stretch>
        </p:blipFill>
        <p:spPr bwMode="auto">
          <a:xfrm>
            <a:off x="0" y="-1"/>
            <a:ext cx="18592800" cy="1041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31111" r="26250" b="18889"/>
          <a:stretch>
            <a:fillRect/>
          </a:stretch>
        </p:blipFill>
        <p:spPr bwMode="auto">
          <a:xfrm>
            <a:off x="-457200" y="0"/>
            <a:ext cx="187452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1111" r="26250" b="18889"/>
          <a:stretch>
            <a:fillRect/>
          </a:stretch>
        </p:blipFill>
        <p:spPr bwMode="auto">
          <a:xfrm>
            <a:off x="0" y="-1"/>
            <a:ext cx="18288000" cy="1037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1111" r="26250" b="20000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1111" r="26250" b="19630"/>
          <a:stretch>
            <a:fillRect/>
          </a:stretch>
        </p:blipFill>
        <p:spPr bwMode="auto">
          <a:xfrm>
            <a:off x="0" y="0"/>
            <a:ext cx="1833097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1111" r="25625" b="20000"/>
          <a:stretch>
            <a:fillRect/>
          </a:stretch>
        </p:blipFill>
        <p:spPr bwMode="auto">
          <a:xfrm>
            <a:off x="0" y="0"/>
            <a:ext cx="18703636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1111" r="26250" b="20000"/>
          <a:stretch>
            <a:fillRect/>
          </a:stretch>
        </p:blipFill>
        <p:spPr bwMode="auto">
          <a:xfrm>
            <a:off x="0" y="0"/>
            <a:ext cx="18288000" cy="1031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1111" r="26250" b="20000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1875" t="15556" r="13750" b="14444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5625" b="20000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1111" r="25625" b="20000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5625" b="211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24593" t="30000" r="25625" b="22222"/>
          <a:stretch>
            <a:fillRect/>
          </a:stretch>
        </p:blipFill>
        <p:spPr bwMode="auto">
          <a:xfrm>
            <a:off x="22502" y="0"/>
            <a:ext cx="18278788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5625" b="211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6250" b="211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 l="24992" t="30000" r="26250" b="22222"/>
          <a:stretch>
            <a:fillRect/>
          </a:stretch>
        </p:blipFill>
        <p:spPr bwMode="auto">
          <a:xfrm>
            <a:off x="0" y="0"/>
            <a:ext cx="1866311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5625" b="21111"/>
          <a:stretch>
            <a:fillRect/>
          </a:stretch>
        </p:blipFill>
        <p:spPr bwMode="auto">
          <a:xfrm>
            <a:off x="0" y="0"/>
            <a:ext cx="18703636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5625" b="211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0000" r="26104" b="21111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24375" t="34444" r="26250" b="16667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250" b="21111"/>
          <a:stretch>
            <a:fillRect/>
          </a:stretch>
        </p:blipFill>
        <p:spPr bwMode="auto">
          <a:xfrm>
            <a:off x="0" y="-1"/>
            <a:ext cx="18288000" cy="1041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250" b="22222"/>
          <a:stretch>
            <a:fillRect/>
          </a:stretch>
        </p:blipFill>
        <p:spPr bwMode="auto">
          <a:xfrm>
            <a:off x="0" y="0"/>
            <a:ext cx="18592800" cy="10355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250" b="22222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250" b="22222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875" b="22222"/>
          <a:stretch>
            <a:fillRect/>
          </a:stretch>
        </p:blipFill>
        <p:spPr bwMode="auto">
          <a:xfrm>
            <a:off x="-1" y="0"/>
            <a:ext cx="18236045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8889" r="26250" b="22222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875" b="23333"/>
          <a:stretch>
            <a:fillRect/>
          </a:stretch>
        </p:blipFill>
        <p:spPr bwMode="auto">
          <a:xfrm>
            <a:off x="0" y="0"/>
            <a:ext cx="18288000" cy="1031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 l="24586" t="28889" r="26250" b="22222"/>
          <a:stretch>
            <a:fillRect/>
          </a:stretch>
        </p:blipFill>
        <p:spPr bwMode="auto">
          <a:xfrm>
            <a:off x="0" y="0"/>
            <a:ext cx="18218726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 l="24583" t="28889" r="26250" b="22222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0" b="23333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3333" r="26250" b="27292"/>
          <a:stretch>
            <a:fillRect/>
          </a:stretch>
        </p:blipFill>
        <p:spPr bwMode="auto">
          <a:xfrm>
            <a:off x="0" y="-1"/>
            <a:ext cx="18288000" cy="1028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0" b="22847"/>
          <a:stretch>
            <a:fillRect/>
          </a:stretch>
        </p:blipFill>
        <p:spPr bwMode="auto">
          <a:xfrm>
            <a:off x="0" y="-1"/>
            <a:ext cx="18288000" cy="1028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0" b="23333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0" b="23333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 l="24792" t="27963" r="25625" b="23333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963" r="25625" b="23333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0" b="23333"/>
          <a:stretch>
            <a:fillRect/>
          </a:stretch>
        </p:blipFill>
        <p:spPr bwMode="auto">
          <a:xfrm>
            <a:off x="-1" y="0"/>
            <a:ext cx="1846984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27778" r="26258" b="23333"/>
          <a:stretch>
            <a:fillRect/>
          </a:stretch>
        </p:blipFill>
        <p:spPr bwMode="auto">
          <a:xfrm>
            <a:off x="-1" y="0"/>
            <a:ext cx="18288001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 l="24375" t="32222" r="26250" b="20000"/>
          <a:stretch>
            <a:fillRect/>
          </a:stretch>
        </p:blipFill>
        <p:spPr bwMode="auto">
          <a:xfrm>
            <a:off x="-1" y="0"/>
            <a:ext cx="18269393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0351">
            <a:off x="-2930592" y="6475805"/>
            <a:ext cx="6890869" cy="6890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620808">
            <a:off x="6515567" y="-3970729"/>
            <a:ext cx="5847925" cy="5847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79848">
            <a:off x="15520039" y="7499315"/>
            <a:ext cx="5847925" cy="58479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556122" y="4301579"/>
            <a:ext cx="1833239" cy="18466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945271" y="4301579"/>
            <a:ext cx="1979630" cy="1846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66634" y="4096562"/>
            <a:ext cx="2370700" cy="19949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662322" y="4351457"/>
            <a:ext cx="2605127" cy="18709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312066" y="4724785"/>
            <a:ext cx="738548" cy="7385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659927" y="4724785"/>
            <a:ext cx="738548" cy="73854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194495" y="6688455"/>
            <a:ext cx="2316540" cy="1769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Сегмент рынка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Конкуренты</a:t>
            </a:r>
          </a:p>
          <a:p>
            <a:pPr algn="ctr">
              <a:lnSpc>
                <a:spcPts val="3359"/>
              </a:lnSpc>
            </a:pPr>
            <a:endParaRPr/>
          </a:p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1611610" y="8410575"/>
            <a:ext cx="15655839" cy="0"/>
          </a:xfrm>
          <a:prstGeom prst="line">
            <a:avLst/>
          </a:prstGeom>
          <a:ln w="47625" cap="rnd">
            <a:solidFill>
              <a:srgbClr val="545454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3569428" y="1146674"/>
            <a:ext cx="11740203" cy="103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spc="112">
                <a:solidFill>
                  <a:srgbClr val="545454"/>
                </a:solidFill>
                <a:latin typeface="Evolventa"/>
              </a:rPr>
              <a:t>ДНК Orange Toys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03461" y="2984512"/>
            <a:ext cx="3738562" cy="64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545454"/>
                </a:solidFill>
                <a:latin typeface="Evolventa"/>
              </a:rPr>
              <a:t>Бизнес-аналитика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44324" y="2984512"/>
            <a:ext cx="2181523" cy="64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545454"/>
                </a:solidFill>
                <a:latin typeface="Evolventa"/>
              </a:rPr>
              <a:t>Маркетинг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09762" y="2984512"/>
            <a:ext cx="2311237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 err="1">
                <a:solidFill>
                  <a:srgbClr val="545454"/>
                </a:solidFill>
                <a:latin typeface="Evolventa"/>
              </a:rPr>
              <a:t>Брендинг</a:t>
            </a:r>
            <a:endParaRPr lang="en-US" sz="3200" dirty="0">
              <a:solidFill>
                <a:srgbClr val="545454"/>
              </a:solidFill>
              <a:latin typeface="Evolvent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698814" y="6677833"/>
            <a:ext cx="3106341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Позиционирование,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Платформа бренда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30641" y="6688455"/>
            <a:ext cx="3008888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Боли, драйверы ЦА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Ценности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Архетип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181776" y="6668308"/>
            <a:ext cx="3775770" cy="905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Упаковка, 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545454"/>
                </a:solidFill>
                <a:latin typeface="Evolventa"/>
              </a:rPr>
              <a:t>концептуальный дизайн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556122" y="8686165"/>
            <a:ext cx="14207609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545454"/>
                </a:solidFill>
                <a:latin typeface="Evolventa"/>
              </a:rPr>
              <a:t>"Подарок" для отдела маркетинга  и руководителям бизнеса для построения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545454"/>
                </a:solidFill>
                <a:latin typeface="Evolventa"/>
              </a:rPr>
              <a:t>результативной коммуникации с потребителями и партнерами</a:t>
            </a:r>
          </a:p>
        </p:txBody>
      </p:sp>
    </p:spTree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030172">
            <a:off x="-8155632" y="1306076"/>
            <a:ext cx="18368665" cy="1215671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467100" y="0"/>
            <a:ext cx="6002448" cy="10287000"/>
          </a:xfrm>
          <a:prstGeom prst="rect">
            <a:avLst/>
          </a:prstGeom>
          <a:solidFill>
            <a:srgbClr val="EC8C32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030172">
            <a:off x="-7732988" y="2342284"/>
            <a:ext cx="16928839" cy="1120381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709015" y="453390"/>
            <a:ext cx="4702745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545454"/>
                </a:solidFill>
                <a:latin typeface="Evolventa"/>
              </a:rPr>
              <a:t>Платформа бренда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719387" flipV="1">
            <a:off x="7732068" y="1290365"/>
            <a:ext cx="18368665" cy="1215671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64732" y="1945136"/>
            <a:ext cx="5166411" cy="6293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Как позиционируют себя конкуренты? 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Как позиционируют себя косвенные конкуренты ?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Что транслирует бренд?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Как слышит его потребитель?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Как выглядит бренд со стороны?</a:t>
            </a:r>
          </a:p>
          <a:p>
            <a:pPr>
              <a:lnSpc>
                <a:spcPts val="378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2973325" y="2184704"/>
            <a:ext cx="4285975" cy="6293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Айдентика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Геймификация 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Свежие тренды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r>
              <a:rPr lang="en-US" sz="2700">
                <a:solidFill>
                  <a:srgbClr val="F8F8F8"/>
                </a:solidFill>
                <a:latin typeface="Evolventa"/>
              </a:rPr>
              <a:t>Отрисовки дизайнеров</a:t>
            </a:r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endParaRPr/>
          </a:p>
          <a:p>
            <a:pPr>
              <a:lnSpc>
                <a:spcPts val="3780"/>
              </a:lnSpc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898776" flipV="1">
            <a:off x="7635554" y="7437991"/>
            <a:ext cx="12115958" cy="80185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898776" flipV="1">
            <a:off x="-4174722" y="7437991"/>
            <a:ext cx="12115958" cy="80185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6356789" y="2152097"/>
            <a:ext cx="5407197" cy="540719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64732" y="577388"/>
            <a:ext cx="4633011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F8F8F8"/>
                </a:solidFill>
                <a:latin typeface="Evolventa"/>
              </a:rPr>
              <a:t>Позиционирование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05108" y="453390"/>
            <a:ext cx="4969445" cy="1359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F8F8F8"/>
                </a:solidFill>
                <a:latin typeface="Evolventa"/>
              </a:rPr>
              <a:t>Концептуальный дизайн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792627" y="8605347"/>
            <a:ext cx="4702745" cy="104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545454"/>
                </a:solidFill>
                <a:latin typeface="Evolventa"/>
              </a:rPr>
              <a:t>НАШИ ИДЕИ 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36667" r="26250" b="14444"/>
          <a:stretch>
            <a:fillRect/>
          </a:stretch>
        </p:blipFill>
        <p:spPr bwMode="auto">
          <a:xfrm>
            <a:off x="0" y="0"/>
            <a:ext cx="18288000" cy="1031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92015" flipH="1">
            <a:off x="4998093" y="-1602876"/>
            <a:ext cx="14486619" cy="11536617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0" y="514350"/>
            <a:ext cx="7990001" cy="9362962"/>
            <a:chOff x="-87630" y="-123190"/>
            <a:chExt cx="4464050" cy="5231130"/>
          </a:xfrm>
        </p:grpSpPr>
        <p:sp>
          <p:nvSpPr>
            <p:cNvPr id="4" name="Freeform 4"/>
            <p:cNvSpPr/>
            <p:nvPr/>
          </p:nvSpPr>
          <p:spPr>
            <a:xfrm>
              <a:off x="-87630" y="-123190"/>
              <a:ext cx="4464050" cy="5231130"/>
            </a:xfrm>
            <a:custGeom>
              <a:avLst/>
              <a:gdLst/>
              <a:ahLst/>
              <a:cxnLst/>
              <a:rect l="l" t="t" r="r" b="b"/>
              <a:pathLst>
                <a:path w="4464050" h="5231130">
                  <a:moveTo>
                    <a:pt x="1386840" y="1974850"/>
                  </a:moveTo>
                  <a:cubicBezTo>
                    <a:pt x="1517650" y="2390140"/>
                    <a:pt x="1342390" y="2815590"/>
                    <a:pt x="995680" y="2924810"/>
                  </a:cubicBezTo>
                  <a:cubicBezTo>
                    <a:pt x="648970" y="3034030"/>
                    <a:pt x="261620" y="2785110"/>
                    <a:pt x="130810" y="2369820"/>
                  </a:cubicBezTo>
                  <a:cubicBezTo>
                    <a:pt x="0" y="1954530"/>
                    <a:pt x="175260" y="1529080"/>
                    <a:pt x="521970" y="1419860"/>
                  </a:cubicBezTo>
                  <a:cubicBezTo>
                    <a:pt x="868680" y="1310640"/>
                    <a:pt x="1256030" y="1559560"/>
                    <a:pt x="1386840" y="1974850"/>
                  </a:cubicBezTo>
                  <a:close/>
                  <a:moveTo>
                    <a:pt x="3670300" y="1718310"/>
                  </a:moveTo>
                  <a:cubicBezTo>
                    <a:pt x="3636010" y="1697990"/>
                    <a:pt x="3601720" y="1680210"/>
                    <a:pt x="3566160" y="1663700"/>
                  </a:cubicBezTo>
                  <a:cubicBezTo>
                    <a:pt x="3327400" y="1555750"/>
                    <a:pt x="3155950" y="1333500"/>
                    <a:pt x="3126740" y="1073150"/>
                  </a:cubicBezTo>
                  <a:cubicBezTo>
                    <a:pt x="3116580" y="986790"/>
                    <a:pt x="3096260" y="899160"/>
                    <a:pt x="3065780" y="814070"/>
                  </a:cubicBezTo>
                  <a:cubicBezTo>
                    <a:pt x="2875280" y="287020"/>
                    <a:pt x="2345690" y="0"/>
                    <a:pt x="1883410" y="173990"/>
                  </a:cubicBezTo>
                  <a:cubicBezTo>
                    <a:pt x="1421130" y="347980"/>
                    <a:pt x="1201420" y="915670"/>
                    <a:pt x="1391920" y="1442720"/>
                  </a:cubicBezTo>
                  <a:cubicBezTo>
                    <a:pt x="1431290" y="1550670"/>
                    <a:pt x="1484630" y="1648460"/>
                    <a:pt x="1548130" y="1733550"/>
                  </a:cubicBezTo>
                  <a:cubicBezTo>
                    <a:pt x="1727200" y="1973580"/>
                    <a:pt x="1751330" y="2294890"/>
                    <a:pt x="1600200" y="2552700"/>
                  </a:cubicBezTo>
                  <a:cubicBezTo>
                    <a:pt x="1596390" y="2560320"/>
                    <a:pt x="1591310" y="2567940"/>
                    <a:pt x="1587500" y="2575560"/>
                  </a:cubicBezTo>
                  <a:cubicBezTo>
                    <a:pt x="1094740" y="3437890"/>
                    <a:pt x="1231900" y="4453890"/>
                    <a:pt x="1891030" y="4842510"/>
                  </a:cubicBezTo>
                  <a:cubicBezTo>
                    <a:pt x="2550160" y="5231130"/>
                    <a:pt x="3483610" y="4848860"/>
                    <a:pt x="3973830" y="3985260"/>
                  </a:cubicBezTo>
                  <a:cubicBezTo>
                    <a:pt x="4464050" y="3121660"/>
                    <a:pt x="4329430" y="2108200"/>
                    <a:pt x="3670300" y="171831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27303" t="2354" r="-36329" b="452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7070139" y="2353801"/>
            <a:ext cx="11217861" cy="3832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04"/>
              </a:lnSpc>
            </a:pPr>
            <a:r>
              <a:rPr lang="en-US" sz="7837" spc="156">
                <a:solidFill>
                  <a:srgbClr val="545454"/>
                </a:solidFill>
                <a:latin typeface="Evolventa"/>
              </a:rPr>
              <a:t>Позиционирование</a:t>
            </a:r>
          </a:p>
          <a:p>
            <a:pPr algn="ctr">
              <a:lnSpc>
                <a:spcPts val="9404"/>
              </a:lnSpc>
            </a:pPr>
            <a:endParaRPr/>
          </a:p>
          <a:p>
            <a:pPr algn="ctr">
              <a:lnSpc>
                <a:spcPts val="9404"/>
              </a:lnSpc>
            </a:pPr>
            <a:r>
              <a:rPr lang="en-US" sz="7837" spc="156">
                <a:solidFill>
                  <a:srgbClr val="545454"/>
                </a:solidFill>
                <a:latin typeface="Evolventa"/>
              </a:rPr>
              <a:t> 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2934521" y="-4679172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314947">
            <a:off x="-5840606" y="1995898"/>
            <a:ext cx="10850149" cy="710191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4561" y="771525"/>
            <a:ext cx="8878412" cy="104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Evolventa"/>
              </a:rPr>
              <a:t>Позиционирование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022973" y="2312749"/>
            <a:ext cx="6889538" cy="694555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4B881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1103492" y="3421274"/>
            <a:ext cx="4728502" cy="472850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A24E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349724" y="4667506"/>
            <a:ext cx="2236036" cy="223603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D7607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0691667" y="5150876"/>
            <a:ext cx="5552152" cy="104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6"/>
              </a:lnSpc>
            </a:pPr>
            <a:r>
              <a:rPr lang="en-US" sz="2783">
                <a:solidFill>
                  <a:srgbClr val="424242"/>
                </a:solidFill>
                <a:latin typeface="Evolventa"/>
              </a:rPr>
              <a:t>Orange</a:t>
            </a:r>
          </a:p>
          <a:p>
            <a:pPr algn="ctr">
              <a:lnSpc>
                <a:spcPts val="3896"/>
              </a:lnSpc>
            </a:pPr>
            <a:r>
              <a:rPr lang="en-US" sz="2783">
                <a:solidFill>
                  <a:srgbClr val="424242"/>
                </a:solidFill>
                <a:latin typeface="Evolventa"/>
              </a:rPr>
              <a:t> Toys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73455" y="3798048"/>
            <a:ext cx="4388575" cy="440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424242"/>
                </a:solidFill>
                <a:latin typeface="Evolventa Bold"/>
              </a:rPr>
              <a:t>Транслируемое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73455" y="2708271"/>
            <a:ext cx="4388575" cy="440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424242"/>
                </a:solidFill>
                <a:latin typeface="Evolventa Bold"/>
              </a:rPr>
              <a:t>Воспринимаемое  </a:t>
            </a:r>
          </a:p>
        </p:txBody>
      </p:sp>
      <p:sp>
        <p:nvSpPr>
          <p:cNvPr id="14" name="AutoShape 14"/>
          <p:cNvSpPr/>
          <p:nvPr/>
        </p:nvSpPr>
        <p:spPr>
          <a:xfrm>
            <a:off x="8342796" y="3874248"/>
            <a:ext cx="3360355" cy="0"/>
          </a:xfrm>
          <a:prstGeom prst="line">
            <a:avLst/>
          </a:prstGeom>
          <a:ln w="28575" cap="rnd">
            <a:solidFill>
              <a:srgbClr val="424242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15" name="TextBox 15"/>
          <p:cNvSpPr txBox="1"/>
          <p:nvPr/>
        </p:nvSpPr>
        <p:spPr>
          <a:xfrm>
            <a:off x="379636" y="3484333"/>
            <a:ext cx="8115300" cy="137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7"/>
              </a:lnSpc>
            </a:pPr>
            <a:r>
              <a:rPr lang="en-US" sz="2448">
                <a:solidFill>
                  <a:srgbClr val="545454"/>
                </a:solidFill>
                <a:latin typeface="Evolventa Bold"/>
              </a:rPr>
              <a:t>Воспринимаемое позиционирование</a:t>
            </a:r>
            <a:r>
              <a:rPr lang="en-US" sz="2448">
                <a:solidFill>
                  <a:srgbClr val="545454"/>
                </a:solidFill>
                <a:latin typeface="Evolventa"/>
              </a:rPr>
              <a:t> - то, каким видит его потребитель вне зависимости от того, является ли он клиентом бренда или нет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26117" y="7015430"/>
            <a:ext cx="8115300" cy="2242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7"/>
              </a:lnSpc>
            </a:pPr>
            <a:r>
              <a:rPr lang="en-US" sz="2448">
                <a:solidFill>
                  <a:srgbClr val="545454"/>
                </a:solidFill>
                <a:latin typeface="Evolventa Bold"/>
              </a:rPr>
              <a:t>Транслируемое позиционирование</a:t>
            </a:r>
            <a:r>
              <a:rPr lang="en-US" sz="2448">
                <a:solidFill>
                  <a:srgbClr val="545454"/>
                </a:solidFill>
                <a:latin typeface="Evolventa"/>
              </a:rPr>
              <a:t> - то, что  бренд говорит через рекламу, продукцию, социальные сети, что говорит он и его сотрудники и/или люди которые имеют непосредственное отношение к жизни бренда.</a:t>
            </a:r>
          </a:p>
        </p:txBody>
      </p:sp>
      <p:sp>
        <p:nvSpPr>
          <p:cNvPr id="17" name="AutoShape 17"/>
          <p:cNvSpPr/>
          <p:nvPr/>
        </p:nvSpPr>
        <p:spPr>
          <a:xfrm>
            <a:off x="8989369" y="7627801"/>
            <a:ext cx="3360355" cy="0"/>
          </a:xfrm>
          <a:prstGeom prst="line">
            <a:avLst/>
          </a:prstGeom>
          <a:ln w="28575" cap="rnd">
            <a:solidFill>
              <a:srgbClr val="424242"/>
            </a:solidFill>
            <a:prstDash val="solid"/>
            <a:headEnd type="oval" w="lg" len="lg"/>
            <a:tailEnd type="oval" w="lg" len="lg"/>
          </a:ln>
        </p:spPr>
      </p:sp>
    </p:spTree>
  </p:cSld>
  <p:clrMapOvr>
    <a:masterClrMapping/>
  </p:clrMapOvr>
  <p:transition advTm="5000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3141594" y="-4203431"/>
            <a:ext cx="8635461" cy="86354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03510" y="6211571"/>
            <a:ext cx="4590634" cy="3644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C8C32"/>
                </a:solidFill>
                <a:latin typeface="Evolventa Bold"/>
              </a:rPr>
              <a:t>С чем Вы вынуждены мириться в отрасли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Слишком большой выбор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Много акул и медведей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Маленькие игрушки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Все одинаково милое</a:t>
            </a:r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603510" y="3730233"/>
            <a:ext cx="5001193" cy="3190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C8C32"/>
                </a:solidFill>
                <a:latin typeface="Evolventa Bold"/>
              </a:rPr>
              <a:t>Чего  в целом не хватает отрасли 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Сценария игры и активности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Послевкусия (купил и все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 сиди играй)</a:t>
            </a:r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12019924" y="1593796"/>
            <a:ext cx="5239376" cy="5457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EC8C32"/>
                </a:solidFill>
                <a:latin typeface="Evolventa Bold"/>
              </a:rPr>
              <a:t>Что может Вас удивить?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Очень странная игрушка 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Приложение, которое связано с игрушкой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Ядовитые цвета или неоновые 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Игрушка ракушка 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Игрушка, которая может обнять  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(с магнитами в лапах)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Потайной карман в игрушке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Игрушка слона в реальную величину</a:t>
            </a:r>
          </a:p>
          <a:p>
            <a:pPr algn="r"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Игрушка-ваза</a:t>
            </a:r>
          </a:p>
          <a:p>
            <a:pPr algn="r">
              <a:lnSpc>
                <a:spcPts val="3572"/>
              </a:lnSpc>
            </a:pPr>
            <a:endParaRPr/>
          </a:p>
          <a:p>
            <a:pPr algn="r">
              <a:lnSpc>
                <a:spcPts val="3572"/>
              </a:lnSpc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035561">
            <a:off x="-4317731" y="6087834"/>
            <a:ext cx="8635461" cy="863546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4695505" y="4897164"/>
            <a:ext cx="7703739" cy="961533"/>
            <a:chOff x="0" y="0"/>
            <a:chExt cx="2605956" cy="3252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05956" cy="325259"/>
            </a:xfrm>
            <a:custGeom>
              <a:avLst/>
              <a:gdLst/>
              <a:ahLst/>
              <a:cxnLst/>
              <a:rect l="l" t="t" r="r" b="b"/>
              <a:pathLst>
                <a:path w="2605956" h="325259">
                  <a:moveTo>
                    <a:pt x="0" y="0"/>
                  </a:moveTo>
                  <a:lnTo>
                    <a:pt x="2605956" y="0"/>
                  </a:lnTo>
                  <a:lnTo>
                    <a:pt x="2605956" y="325259"/>
                  </a:lnTo>
                  <a:lnTo>
                    <a:pt x="0" y="325259"/>
                  </a:lnTo>
                  <a:close/>
                </a:path>
              </a:pathLst>
            </a:custGeom>
            <a:solidFill>
              <a:srgbClr val="AAB6E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902560" y="273916"/>
            <a:ext cx="4291584" cy="2737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C8C32"/>
                </a:solidFill>
                <a:latin typeface="Evolventa Bold"/>
              </a:rPr>
              <a:t>Что делает бренд такого, чего не делают другие: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Очень мягкую игрушку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Игрушки для обнимашек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Очень добрые глаза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Собачка как у нас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76426" y="720587"/>
            <a:ext cx="5131370" cy="3190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C8C32"/>
                </a:solidFill>
                <a:latin typeface="Evolventa Bold"/>
              </a:rPr>
              <a:t>Как познакомились с брендом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Увидели у друзей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Купили на маркетплейсе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Присмотрели в рекомендациях на маркете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Искали подарок на день рождения племянника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809249" y="75045"/>
            <a:ext cx="10478751" cy="60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Evolventa"/>
              </a:rPr>
              <a:t>Источники: Опрос     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04703" y="6739879"/>
            <a:ext cx="4774717" cy="409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D7607"/>
                </a:solidFill>
                <a:latin typeface="Evolventa Bold"/>
              </a:rPr>
              <a:t>Что бы вы сделали если бы были владельцами компании?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Закрыл бизнес и вложился в крипту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Делала личный бренд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 Социальные активности или квесты 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Благотворительность и выставки творческие</a:t>
            </a:r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4695505" y="4783356"/>
            <a:ext cx="8353119" cy="98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7"/>
              </a:lnSpc>
            </a:pPr>
            <a:r>
              <a:rPr lang="en-US" sz="4884">
                <a:solidFill>
                  <a:srgbClr val="000000"/>
                </a:solidFill>
                <a:latin typeface="Evolventa"/>
              </a:rPr>
              <a:t> Что видит потребитель?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54267" y="6739879"/>
            <a:ext cx="5531683" cy="409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ED7607"/>
                </a:solidFill>
                <a:latin typeface="Evolventa Bold"/>
              </a:rPr>
              <a:t>По каким запросам ищите компанию?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Игрушка для девочки/мальчика на на 8 марта 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Ребенку в подарок, 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игрушки гипоаллергенные,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Игрушки для детей до 3 лет</a:t>
            </a:r>
          </a:p>
          <a:p>
            <a:pPr>
              <a:lnSpc>
                <a:spcPts val="3572"/>
              </a:lnSpc>
            </a:pPr>
            <a:r>
              <a:rPr lang="en-US" sz="1900" spc="-22">
                <a:solidFill>
                  <a:srgbClr val="545454"/>
                </a:solidFill>
                <a:latin typeface="Evolventa"/>
              </a:rPr>
              <a:t> Игрушка без мелких деталей. </a:t>
            </a:r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  <a:p>
            <a:pPr>
              <a:lnSpc>
                <a:spcPts val="3572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2934521" y="-4679172"/>
            <a:ext cx="8635461" cy="86354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762826" y="6412481"/>
            <a:ext cx="3512262" cy="3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EC8C32"/>
                </a:solidFill>
                <a:latin typeface="Evolventa"/>
              </a:rPr>
              <a:t>Характер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Добрый 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Яркий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Авторитетный 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Внимательный 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Забота о ЦА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04476" y="230919"/>
            <a:ext cx="5485487" cy="370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EC8C32"/>
                </a:solidFill>
                <a:latin typeface="Evolventa"/>
              </a:rPr>
              <a:t>Ценности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Голос аудитории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Качество с душой 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Положительные эмоции вызывает 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Важность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Необходимость </a:t>
            </a:r>
          </a:p>
          <a:p>
            <a:pPr>
              <a:lnSpc>
                <a:spcPts val="4148"/>
              </a:lnSpc>
            </a:pPr>
            <a:r>
              <a:rPr lang="en-US" sz="2206" spc="-26">
                <a:solidFill>
                  <a:srgbClr val="545454"/>
                </a:solidFill>
                <a:latin typeface="Evolventa"/>
              </a:rPr>
              <a:t>Коммуникабельность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72564" y="4574635"/>
            <a:ext cx="5542872" cy="198330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558960" y="1320224"/>
            <a:ext cx="4040556" cy="7394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EC8C32"/>
                </a:solidFill>
                <a:latin typeface="Evolventa"/>
              </a:rPr>
              <a:t>Эмоции (положительные)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Радость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Спокойствие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Интерес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Счастье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Тактильность</a:t>
            </a:r>
          </a:p>
          <a:p>
            <a:pPr>
              <a:lnSpc>
                <a:spcPts val="4482"/>
              </a:lnSpc>
            </a:pPr>
            <a:endParaRPr/>
          </a:p>
          <a:p>
            <a:pPr>
              <a:lnSpc>
                <a:spcPts val="4482"/>
              </a:lnSpc>
            </a:pPr>
            <a:endParaRPr/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EC8C32"/>
                </a:solidFill>
                <a:latin typeface="Evolventa"/>
              </a:rPr>
              <a:t>Эмоции (негативные)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Сложно найти (офлайн)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Цены!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Неопределенность</a:t>
            </a:r>
          </a:p>
          <a:p>
            <a:pPr>
              <a:lnSpc>
                <a:spcPts val="4482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5062856" y="6412481"/>
            <a:ext cx="3512262" cy="3993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EC8C32"/>
                </a:solidFill>
                <a:latin typeface="Evolventa"/>
              </a:rPr>
              <a:t>Барьеры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Пыпесборник Аллергия 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Игрушки без цели</a:t>
            </a:r>
          </a:p>
          <a:p>
            <a:pPr>
              <a:lnSpc>
                <a:spcPts val="4482"/>
              </a:lnSpc>
            </a:pPr>
            <a:r>
              <a:rPr lang="en-US" sz="2384" spc="-28">
                <a:solidFill>
                  <a:srgbClr val="545454"/>
                </a:solidFill>
                <a:latin typeface="Evolventa"/>
              </a:rPr>
              <a:t> "Китай" производство (на сайте)</a:t>
            </a:r>
          </a:p>
          <a:p>
            <a:pPr>
              <a:lnSpc>
                <a:spcPts val="4482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105046" y="230919"/>
            <a:ext cx="3361547" cy="491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EC8C32"/>
                </a:solidFill>
                <a:latin typeface="Evolventa"/>
              </a:rPr>
              <a:t>Архетип- родитель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Оберегать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Заботиться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Взаимопомогать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Понимать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На одной волне 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Обучать</a:t>
            </a:r>
          </a:p>
          <a:p>
            <a:pPr>
              <a:lnSpc>
                <a:spcPts val="4289"/>
              </a:lnSpc>
            </a:pPr>
            <a:r>
              <a:rPr lang="en-US" sz="2281" spc="-27">
                <a:solidFill>
                  <a:srgbClr val="545454"/>
                </a:solidFill>
                <a:latin typeface="Evolventa"/>
              </a:rPr>
              <a:t>Причастность</a:t>
            </a:r>
          </a:p>
          <a:p>
            <a:pPr>
              <a:lnSpc>
                <a:spcPts val="428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391106" y="4013412"/>
            <a:ext cx="5427881" cy="627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EC8C32"/>
                </a:solidFill>
                <a:latin typeface="Evolventa"/>
              </a:rPr>
              <a:t>Ассоциация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Смех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Жмякать 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Разговаривать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Переодевать 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Обучать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Расческать 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Подбрасываеть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Пинать</a:t>
            </a:r>
          </a:p>
          <a:p>
            <a:pPr>
              <a:lnSpc>
                <a:spcPts val="4105"/>
              </a:lnSpc>
            </a:pPr>
            <a:r>
              <a:rPr lang="en-US" sz="2183" spc="-26">
                <a:solidFill>
                  <a:srgbClr val="545454"/>
                </a:solidFill>
                <a:latin typeface="Evolventa"/>
              </a:rPr>
              <a:t>Спать</a:t>
            </a:r>
          </a:p>
          <a:p>
            <a:pPr>
              <a:lnSpc>
                <a:spcPts val="4105"/>
              </a:lnSpc>
            </a:pPr>
            <a:endParaRPr/>
          </a:p>
          <a:p>
            <a:pPr>
              <a:lnSpc>
                <a:spcPts val="4105"/>
              </a:lnSpc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334599">
            <a:off x="-3805994" y="-3877262"/>
            <a:ext cx="8635461" cy="8635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035561">
            <a:off x="-4051031" y="5969269"/>
            <a:ext cx="8635461" cy="8635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283878">
            <a:off x="12941569" y="5530647"/>
            <a:ext cx="8635461" cy="8635461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809249" y="9466740"/>
            <a:ext cx="10478751" cy="60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Evolventa"/>
              </a:rPr>
              <a:t>Источники: Опрос       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3125021" y="-4488672"/>
            <a:ext cx="8635461" cy="8635461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8C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297465">
            <a:off x="-6072746" y="-5631422"/>
            <a:ext cx="26384879" cy="1727010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762000"/>
            <a:ext cx="15815236" cy="345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6"/>
              </a:lnSpc>
            </a:pPr>
            <a:endParaRPr/>
          </a:p>
          <a:p>
            <a:pPr algn="ctr">
              <a:lnSpc>
                <a:spcPts val="7336"/>
              </a:lnSpc>
            </a:pPr>
            <a:r>
              <a:rPr lang="en-US" sz="5240">
                <a:solidFill>
                  <a:srgbClr val="231F20"/>
                </a:solidFill>
                <a:latin typeface="Evolventa"/>
              </a:rPr>
              <a:t>когда нужны эмоции, а не просто игрушки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Evolventa"/>
              </a:rPr>
              <a:t>эмоциональная выгода </a:t>
            </a:r>
          </a:p>
          <a:p>
            <a:pPr algn="ctr">
              <a:lnSpc>
                <a:spcPts val="7336"/>
              </a:lnSpc>
            </a:pPr>
            <a:r>
              <a:rPr lang="en-US" sz="5240">
                <a:solidFill>
                  <a:srgbClr val="231F20"/>
                </a:solidFill>
                <a:latin typeface="Evolventa"/>
              </a:rPr>
              <a:t>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5552260"/>
            <a:ext cx="15815236" cy="401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6"/>
              </a:lnSpc>
            </a:pPr>
            <a:endParaRPr/>
          </a:p>
          <a:p>
            <a:pPr algn="ctr">
              <a:lnSpc>
                <a:spcPts val="7336"/>
              </a:lnSpc>
            </a:pPr>
            <a:r>
              <a:rPr lang="en-US" sz="5240">
                <a:solidFill>
                  <a:srgbClr val="FEFEFE"/>
                </a:solidFill>
                <a:latin typeface="Evolventa"/>
              </a:rPr>
              <a:t>большой ассортимент мягких игрушек, созданных в ручную для Вас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EFEFE"/>
                </a:solidFill>
                <a:latin typeface="Evolventa"/>
              </a:rPr>
              <a:t>функциональная выгода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EFEFE"/>
                </a:solidFill>
                <a:latin typeface="Evolventa"/>
              </a:rPr>
              <a:t> </a:t>
            </a:r>
          </a:p>
        </p:txBody>
      </p:sp>
    </p:spTree>
  </p:cSld>
  <p:clrMapOvr>
    <a:masterClrMapping/>
  </p:clrMapOvr>
  <p:transition advTm="5000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032973">
            <a:off x="12934521" y="-4679172"/>
            <a:ext cx="8635461" cy="86354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314947">
            <a:off x="-5840606" y="1995898"/>
            <a:ext cx="10850149" cy="710191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879215"/>
            <a:ext cx="5198071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Evolventa"/>
              </a:rPr>
              <a:t>Точка А</a:t>
            </a:r>
          </a:p>
          <a:p>
            <a:pPr algn="ctr">
              <a:lnSpc>
                <a:spcPts val="4480"/>
              </a:lnSpc>
            </a:pPr>
            <a:endParaRPr/>
          </a:p>
          <a:p>
            <a:pPr algn="ctr">
              <a:lnSpc>
                <a:spcPts val="4480"/>
              </a:lnSpc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28700" y="5095875"/>
            <a:ext cx="16230600" cy="0"/>
          </a:xfrm>
          <a:prstGeom prst="line">
            <a:avLst/>
          </a:prstGeom>
          <a:ln w="47625" cap="rnd">
            <a:solidFill>
              <a:srgbClr val="737373"/>
            </a:solidFill>
            <a:prstDash val="solid"/>
            <a:headEnd type="oval" w="lg" len="lg"/>
            <a:tailEnd type="oval" w="lg" len="lg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 l="12345" t="17183" r="13760" b="9834"/>
          <a:stretch>
            <a:fillRect/>
          </a:stretch>
        </p:blipFill>
        <p:spPr>
          <a:xfrm>
            <a:off x="0" y="22357"/>
            <a:ext cx="18476358" cy="102646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9560209" y="2022800"/>
            <a:ext cx="1217357" cy="6025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1147219" y="1792839"/>
            <a:ext cx="1062513" cy="1062513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888332" y="6172200"/>
            <a:ext cx="6715549" cy="41148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32913" y="3702737"/>
            <a:ext cx="16026387" cy="1440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10"/>
              </a:lnSpc>
            </a:pPr>
            <a:r>
              <a:rPr lang="en-US" sz="7078">
                <a:solidFill>
                  <a:srgbClr val="FEFEFE"/>
                </a:solidFill>
                <a:latin typeface="Evolventa"/>
              </a:rPr>
              <a:t>Как можно стать ещё лучше? </a:t>
            </a:r>
          </a:p>
        </p:txBody>
      </p:sp>
    </p:spTree>
  </p:cSld>
  <p:clrMapOvr>
    <a:masterClrMapping/>
  </p:clrMapOvr>
  <p:transition advTm="2000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35337" flipH="1">
            <a:off x="-153256" y="-3162744"/>
            <a:ext cx="18724799" cy="149117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082581" y="532861"/>
            <a:ext cx="14122838" cy="9755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 </a:t>
            </a:r>
          </a:p>
          <a:p>
            <a:pPr>
              <a:lnSpc>
                <a:spcPts val="4905"/>
              </a:lnSpc>
            </a:pPr>
            <a:endParaRPr/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Больше аксессуаров для игрушек (одежда, домики, мини вещи дополнительные)</a:t>
            </a:r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Контент развлекательный (мультфильмы короткометражные)</a:t>
            </a:r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Акцент на социальные сети, креатив</a:t>
            </a:r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Активность или сайт - генератор идей Orange Toys</a:t>
            </a:r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Следовать тенденциям </a:t>
            </a:r>
          </a:p>
          <a:p>
            <a:pPr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r>
              <a:rPr lang="en-US" sz="3003">
                <a:solidFill>
                  <a:srgbClr val="545454"/>
                </a:solidFill>
                <a:latin typeface="Evolventa"/>
              </a:rPr>
              <a:t>Комбинация между разными коллекциями </a:t>
            </a:r>
          </a:p>
          <a:p>
            <a:pPr>
              <a:lnSpc>
                <a:spcPts val="4205"/>
              </a:lnSpc>
            </a:pPr>
            <a:endParaRPr/>
          </a:p>
          <a:p>
            <a:pPr algn="l">
              <a:lnSpc>
                <a:spcPts val="4205"/>
              </a:lnSpc>
            </a:pPr>
            <a:endParaRPr/>
          </a:p>
          <a:p>
            <a:pPr>
              <a:lnSpc>
                <a:spcPts val="4205"/>
              </a:lnSpc>
            </a:pPr>
            <a:endParaRPr/>
          </a:p>
        </p:txBody>
      </p:sp>
    </p:spTree>
  </p:cSld>
  <p:clrMapOvr>
    <a:masterClrMapping/>
  </p:clrMapOvr>
  <p:transition advTm="5000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92015" flipH="1">
            <a:off x="5290196" y="-1551660"/>
            <a:ext cx="14047931" cy="11187262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0" y="500094"/>
            <a:ext cx="8186097" cy="9592755"/>
            <a:chOff x="-87630" y="-123190"/>
            <a:chExt cx="4464050" cy="5231130"/>
          </a:xfrm>
        </p:grpSpPr>
        <p:sp>
          <p:nvSpPr>
            <p:cNvPr id="4" name="Freeform 4"/>
            <p:cNvSpPr/>
            <p:nvPr/>
          </p:nvSpPr>
          <p:spPr>
            <a:xfrm>
              <a:off x="-87630" y="-123190"/>
              <a:ext cx="4464050" cy="5231130"/>
            </a:xfrm>
            <a:custGeom>
              <a:avLst/>
              <a:gdLst/>
              <a:ahLst/>
              <a:cxnLst/>
              <a:rect l="l" t="t" r="r" b="b"/>
              <a:pathLst>
                <a:path w="4464050" h="5231130">
                  <a:moveTo>
                    <a:pt x="1386840" y="1974850"/>
                  </a:moveTo>
                  <a:cubicBezTo>
                    <a:pt x="1517650" y="2390140"/>
                    <a:pt x="1342390" y="2815590"/>
                    <a:pt x="995680" y="2924810"/>
                  </a:cubicBezTo>
                  <a:cubicBezTo>
                    <a:pt x="648970" y="3034030"/>
                    <a:pt x="261620" y="2785110"/>
                    <a:pt x="130810" y="2369820"/>
                  </a:cubicBezTo>
                  <a:cubicBezTo>
                    <a:pt x="0" y="1954530"/>
                    <a:pt x="175260" y="1529080"/>
                    <a:pt x="521970" y="1419860"/>
                  </a:cubicBezTo>
                  <a:cubicBezTo>
                    <a:pt x="868680" y="1310640"/>
                    <a:pt x="1256030" y="1559560"/>
                    <a:pt x="1386840" y="1974850"/>
                  </a:cubicBezTo>
                  <a:close/>
                  <a:moveTo>
                    <a:pt x="3670300" y="1718310"/>
                  </a:moveTo>
                  <a:cubicBezTo>
                    <a:pt x="3636010" y="1697990"/>
                    <a:pt x="3601720" y="1680210"/>
                    <a:pt x="3566160" y="1663700"/>
                  </a:cubicBezTo>
                  <a:cubicBezTo>
                    <a:pt x="3327400" y="1555750"/>
                    <a:pt x="3155950" y="1333500"/>
                    <a:pt x="3126740" y="1073150"/>
                  </a:cubicBezTo>
                  <a:cubicBezTo>
                    <a:pt x="3116580" y="986790"/>
                    <a:pt x="3096260" y="899160"/>
                    <a:pt x="3065780" y="814070"/>
                  </a:cubicBezTo>
                  <a:cubicBezTo>
                    <a:pt x="2875280" y="287020"/>
                    <a:pt x="2345690" y="0"/>
                    <a:pt x="1883410" y="173990"/>
                  </a:cubicBezTo>
                  <a:cubicBezTo>
                    <a:pt x="1421130" y="347980"/>
                    <a:pt x="1201420" y="915670"/>
                    <a:pt x="1391920" y="1442720"/>
                  </a:cubicBezTo>
                  <a:cubicBezTo>
                    <a:pt x="1431290" y="1550670"/>
                    <a:pt x="1484630" y="1648460"/>
                    <a:pt x="1548130" y="1733550"/>
                  </a:cubicBezTo>
                  <a:cubicBezTo>
                    <a:pt x="1727200" y="1973580"/>
                    <a:pt x="1751330" y="2294890"/>
                    <a:pt x="1600200" y="2552700"/>
                  </a:cubicBezTo>
                  <a:cubicBezTo>
                    <a:pt x="1596390" y="2560320"/>
                    <a:pt x="1591310" y="2567940"/>
                    <a:pt x="1587500" y="2575560"/>
                  </a:cubicBezTo>
                  <a:cubicBezTo>
                    <a:pt x="1094740" y="3437890"/>
                    <a:pt x="1231900" y="4453890"/>
                    <a:pt x="1891030" y="4842510"/>
                  </a:cubicBezTo>
                  <a:cubicBezTo>
                    <a:pt x="2550160" y="5231130"/>
                    <a:pt x="3483610" y="4848860"/>
                    <a:pt x="3973830" y="3985260"/>
                  </a:cubicBezTo>
                  <a:cubicBezTo>
                    <a:pt x="4464050" y="3121660"/>
                    <a:pt x="4329430" y="2108200"/>
                    <a:pt x="3670300" y="171831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34015" t="2354" r="-29669" b="452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8186097" y="2114443"/>
            <a:ext cx="9759003" cy="3531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62"/>
              </a:lnSpc>
            </a:pPr>
            <a:r>
              <a:rPr lang="en-US" sz="10551" spc="211">
                <a:solidFill>
                  <a:srgbClr val="545454"/>
                </a:solidFill>
                <a:latin typeface="Evolventa"/>
              </a:rPr>
              <a:t>Платформу бренда </a:t>
            </a:r>
          </a:p>
        </p:txBody>
      </p:sp>
    </p:spTree>
  </p:cSld>
  <p:clrMapOvr>
    <a:masterClrMapping/>
  </p:clrMapOvr>
  <p:transition advTm="2000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B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30174" r="30706"/>
          <a:stretch>
            <a:fillRect/>
          </a:stretch>
        </p:blipFill>
        <p:spPr>
          <a:xfrm>
            <a:off x="1028700" y="-39843"/>
            <a:ext cx="7209412" cy="103666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144000" y="1549508"/>
            <a:ext cx="7187984" cy="7187984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2038</Words>
  <Application>Microsoft Office PowerPoint</Application>
  <PresentationFormat>Произвольный</PresentationFormat>
  <Paragraphs>499</Paragraphs>
  <Slides>115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115</vt:i4>
      </vt:variant>
    </vt:vector>
  </HeadingPairs>
  <TitlesOfParts>
    <vt:vector size="124" baseType="lpstr">
      <vt:lpstr>Arial</vt:lpstr>
      <vt:lpstr>Evolventa</vt:lpstr>
      <vt:lpstr>Calibri</vt:lpstr>
      <vt:lpstr>Evolventa Bold</vt:lpstr>
      <vt:lpstr>Open Sans Light Bold</vt:lpstr>
      <vt:lpstr>Arimo</vt:lpstr>
      <vt:lpstr>Arimo Italics</vt:lpstr>
      <vt:lpstr>Open Sans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Добавьте заголовок, копия</dc:title>
  <dc:creator>Полина</dc:creator>
  <cp:lastModifiedBy>Полина</cp:lastModifiedBy>
  <cp:revision>13</cp:revision>
  <dcterms:created xsi:type="dcterms:W3CDTF">2006-08-16T00:00:00Z</dcterms:created>
  <dcterms:modified xsi:type="dcterms:W3CDTF">2021-06-17T13:29:52Z</dcterms:modified>
  <dc:identifier>DAEhc11VEyQ</dc:identifier>
</cp:coreProperties>
</file>